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2" r:id="rId4"/>
    <p:sldMasterId id="2147483719" r:id="rId5"/>
    <p:sldMasterId id="2147483757" r:id="rId6"/>
  </p:sldMasterIdLst>
  <p:notesMasterIdLst>
    <p:notesMasterId r:id="rId21"/>
  </p:notesMasterIdLst>
  <p:sldIdLst>
    <p:sldId id="2134097312" r:id="rId7"/>
    <p:sldId id="2315" r:id="rId8"/>
    <p:sldId id="2396" r:id="rId9"/>
    <p:sldId id="2391" r:id="rId10"/>
    <p:sldId id="2317" r:id="rId11"/>
    <p:sldId id="2398" r:id="rId12"/>
    <p:sldId id="2134097313" r:id="rId13"/>
    <p:sldId id="2134097309" r:id="rId14"/>
    <p:sldId id="2134097314" r:id="rId15"/>
    <p:sldId id="2134097315" r:id="rId16"/>
    <p:sldId id="2134097316" r:id="rId17"/>
    <p:sldId id="2134097319" r:id="rId18"/>
    <p:sldId id="2134097320" r:id="rId19"/>
    <p:sldId id="2134097322" r:id="rId20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9AFF06-3CFB-BE2B-715E-020287CD4440}" name="Yasmin Rubin-Cooper" initials="YRC" userId="S::yasmin.r@sheatufim.org.il::b51c1d00-929f-4422-a7c4-5812bd3c6c9c" providerId="AD"/>
  <p188:author id="{A1B5AA5C-3A62-D3F1-9852-E6C8F73B98F5}" name="ליאת בן משה" initials="לבמ" userId="ליאת בן משה" providerId="None"/>
  <p188:author id="{41368F9C-085F-8F79-FA8C-8AD2BEF040E6}" name="Michal Rom" initials="MR" userId="S::michal@sheatufim.org.il::caf94814-db4d-4b6b-a44a-3d0fe30f80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721"/>
    <a:srgbClr val="FCFBFD"/>
    <a:srgbClr val="EF3F2C"/>
    <a:srgbClr val="F6882C"/>
    <a:srgbClr val="B894C6"/>
    <a:srgbClr val="DBCAE3"/>
    <a:srgbClr val="712A8E"/>
    <a:srgbClr val="9C6AB0"/>
    <a:srgbClr val="E6E6E6"/>
    <a:srgbClr val="E3D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5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1"/>
            <a:ext cx="2945659" cy="498055"/>
          </a:xfrm>
          <a:prstGeom prst="rect">
            <a:avLst/>
          </a:prstGeom>
        </p:spPr>
        <p:txBody>
          <a:bodyPr vert="horz" lIns="97328" tIns="48664" rIns="97328" bIns="48664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1"/>
            <a:ext cx="2945659" cy="498055"/>
          </a:xfrm>
          <a:prstGeom prst="rect">
            <a:avLst/>
          </a:prstGeom>
        </p:spPr>
        <p:txBody>
          <a:bodyPr vert="horz" lIns="97328" tIns="48664" rIns="97328" bIns="48664" rtlCol="1"/>
          <a:lstStyle>
            <a:lvl1pPr algn="l">
              <a:defRPr sz="1300"/>
            </a:lvl1pPr>
          </a:lstStyle>
          <a:p>
            <a:fld id="{550FB8FC-67CA-4CD4-A1FB-4140134F1305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8" tIns="48664" rIns="97328" bIns="48664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7328" tIns="48664" rIns="97328" bIns="48664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4"/>
            <a:ext cx="2945659" cy="498054"/>
          </a:xfrm>
          <a:prstGeom prst="rect">
            <a:avLst/>
          </a:prstGeom>
        </p:spPr>
        <p:txBody>
          <a:bodyPr vert="horz" lIns="97328" tIns="48664" rIns="97328" bIns="48664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4"/>
            <a:ext cx="2945659" cy="498054"/>
          </a:xfrm>
          <a:prstGeom prst="rect">
            <a:avLst/>
          </a:prstGeom>
        </p:spPr>
        <p:txBody>
          <a:bodyPr vert="horz" lIns="97328" tIns="48664" rIns="97328" bIns="48664" rtlCol="1" anchor="b"/>
          <a:lstStyle>
            <a:lvl1pPr algn="l">
              <a:defRPr sz="1300"/>
            </a:lvl1pPr>
          </a:lstStyle>
          <a:p>
            <a:fld id="{0A7E8879-EBCB-440E-AF39-99D20AB42A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364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8879-EBCB-440E-AF39-99D20AB42A9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27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9A7D-75DE-4F6E-90E0-5759E0A43FB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0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שינויים בטיפול המשטרה – ירידה באכיפה וסלחנות לחיילים ואנשי מילואים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8879-EBCB-440E-AF39-99D20AB42A9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17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להוסיף – מועדות למצוקה פוסט טראומטית של נשים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9A7D-75DE-4F6E-90E0-5759E0A43FB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5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8879-EBCB-440E-AF39-99D20AB42A9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899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D9373E-9551-3507-D59B-8D1653B09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3E2D782-5201-E357-2440-B3F94993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1DBFCD2-5799-4820-738D-6DCB50AB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D029231-0C39-58A5-930E-BB6C0D88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3128AFF-AF9A-0A01-AD24-FDE3EAA7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778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3E5E55-AE7B-8E5B-7747-7A576668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BED72F5-509D-ADC8-3E21-EB321EE20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97D97A-2FF4-E795-D6B9-5184066F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546B0C6-C60D-501A-5B78-07683C74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0F5EE91-9954-CB6F-789D-FAE4CCA3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89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11A9DE4-75D2-516E-C856-E96D2E0F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C5805B2-BD89-FC75-7B0E-8F418DDBE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2B689D0-1600-C995-C29B-E5476DF3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DB4D27-C66B-601D-96E7-909A26AB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73DF322-4BB5-2415-1D36-CF24427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042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תמונה שמכילה אור&#10;&#10;התיאור נוצר באופן אוטומטי">
            <a:extLst>
              <a:ext uri="{FF2B5EF4-FFF2-40B4-BE49-F238E27FC236}">
                <a16:creationId xmlns:a16="http://schemas.microsoft.com/office/drawing/2014/main" id="{5CB53995-37D0-81B3-3566-17A729AE0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2" y="0"/>
            <a:ext cx="11905736" cy="68580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FA0B926-E5E7-557D-C9A6-B3815EF8F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9"/>
          <a:stretch/>
        </p:blipFill>
        <p:spPr>
          <a:xfrm>
            <a:off x="467140" y="5814392"/>
            <a:ext cx="11151101" cy="2286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2497CAC-5BE4-5DAA-59CC-E04019BE80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78074"/>
          <a:stretch/>
        </p:blipFill>
        <p:spPr>
          <a:xfrm>
            <a:off x="429128" y="6092563"/>
            <a:ext cx="1639352" cy="611139"/>
          </a:xfrm>
          <a:prstGeom prst="rect">
            <a:avLst/>
          </a:prstGeom>
        </p:spPr>
      </p:pic>
      <p:pic>
        <p:nvPicPr>
          <p:cNvPr id="3" name="תמונה 2" descr="תמונה שמכילה טקסט, שעון, אוסף תמונות, שלט&#10;&#10;התיאור נוצר באופן אוטומטי">
            <a:extLst>
              <a:ext uri="{FF2B5EF4-FFF2-40B4-BE49-F238E27FC236}">
                <a16:creationId xmlns:a16="http://schemas.microsoft.com/office/drawing/2014/main" id="{CDDC7543-EA0E-DBF3-12EF-8101DE2CCC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81" y="6175342"/>
            <a:ext cx="1631059" cy="5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2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תמונה שמכילה אור&#10;&#10;התיאור נוצר באופן אוטומטי">
            <a:extLst>
              <a:ext uri="{FF2B5EF4-FFF2-40B4-BE49-F238E27FC236}">
                <a16:creationId xmlns:a16="http://schemas.microsoft.com/office/drawing/2014/main" id="{5CB53995-37D0-81B3-3566-17A729AE0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2" y="0"/>
            <a:ext cx="11905736" cy="68580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FA0B926-E5E7-557D-C9A6-B3815EF8F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6"/>
          <a:stretch/>
        </p:blipFill>
        <p:spPr>
          <a:xfrm>
            <a:off x="477079" y="5804450"/>
            <a:ext cx="11151101" cy="248478"/>
          </a:xfrm>
          <a:prstGeom prst="rect">
            <a:avLst/>
          </a:prstGeom>
        </p:spPr>
      </p:pic>
      <p:pic>
        <p:nvPicPr>
          <p:cNvPr id="3" name="תמונה 2" descr="תמונה שמכילה טקסט, מכשיר, מד&#10;&#10;התיאור נוצר באופן אוטומטי">
            <a:extLst>
              <a:ext uri="{FF2B5EF4-FFF2-40B4-BE49-F238E27FC236}">
                <a16:creationId xmlns:a16="http://schemas.microsoft.com/office/drawing/2014/main" id="{E637DB29-0522-82FD-DC18-6B707A4C0D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0" y="5702149"/>
            <a:ext cx="2155394" cy="1212573"/>
          </a:xfrm>
          <a:prstGeom prst="rect">
            <a:avLst/>
          </a:prstGeom>
        </p:spPr>
      </p:pic>
      <p:pic>
        <p:nvPicPr>
          <p:cNvPr id="10" name="תמונה 9" descr="תמונה שמכילה טקסט, שעון, אוסף תמונות, שלט&#10;&#10;התיאור נוצר באופן אוטומטי">
            <a:extLst>
              <a:ext uri="{FF2B5EF4-FFF2-40B4-BE49-F238E27FC236}">
                <a16:creationId xmlns:a16="http://schemas.microsoft.com/office/drawing/2014/main" id="{8EA02083-BC95-2A36-4955-4B20BCFD15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42" y="6175342"/>
            <a:ext cx="1631059" cy="5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5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תמונה שמכילה אור&#10;&#10;התיאור נוצר באופן אוטומטי">
            <a:extLst>
              <a:ext uri="{FF2B5EF4-FFF2-40B4-BE49-F238E27FC236}">
                <a16:creationId xmlns:a16="http://schemas.microsoft.com/office/drawing/2014/main" id="{5CB53995-37D0-81B3-3566-17A729AE0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42886"/>
            <a:ext cx="11905736" cy="6858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FE522D0-FEDF-361F-4834-3419B3559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9" t="20051"/>
          <a:stretch/>
        </p:blipFill>
        <p:spPr>
          <a:xfrm>
            <a:off x="399906" y="6042992"/>
            <a:ext cx="1639352" cy="91149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19E1EEB-8886-CE69-F4F5-A20B7B138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9"/>
          <a:stretch/>
        </p:blipFill>
        <p:spPr>
          <a:xfrm>
            <a:off x="499267" y="5814392"/>
            <a:ext cx="11151101" cy="2286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A1720BD-1178-4BB0-A848-1579AD80F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78074"/>
          <a:stretch/>
        </p:blipFill>
        <p:spPr>
          <a:xfrm>
            <a:off x="10226576" y="6023114"/>
            <a:ext cx="1639352" cy="611139"/>
          </a:xfrm>
          <a:prstGeom prst="rect">
            <a:avLst/>
          </a:prstGeom>
        </p:spPr>
      </p:pic>
      <p:pic>
        <p:nvPicPr>
          <p:cNvPr id="7" name="תמונה 6" descr="תמונה שמכילה טקסט, מכשיר, מד&#10;&#10;התיאור נוצר באופן אוטומטי">
            <a:extLst>
              <a:ext uri="{FF2B5EF4-FFF2-40B4-BE49-F238E27FC236}">
                <a16:creationId xmlns:a16="http://schemas.microsoft.com/office/drawing/2014/main" id="{A86D8782-538A-380B-275D-0CB27B7BC3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68" y="5733424"/>
            <a:ext cx="2155394" cy="12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28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A40A044-3DED-9193-2FFC-77E41268B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80" y="0"/>
            <a:ext cx="3946820" cy="6858000"/>
          </a:xfrm>
          <a:prstGeom prst="rect">
            <a:avLst/>
          </a:prstGeom>
        </p:spPr>
      </p:pic>
      <p:pic>
        <p:nvPicPr>
          <p:cNvPr id="12" name="תמונה 11" descr="תמונה שמכילה טקסט, שעון, אוסף תמונות, שלט&#10;&#10;התיאור נוצר באופן אוטומטי">
            <a:extLst>
              <a:ext uri="{FF2B5EF4-FFF2-40B4-BE49-F238E27FC236}">
                <a16:creationId xmlns:a16="http://schemas.microsoft.com/office/drawing/2014/main" id="{D21E5AF4-EF48-7524-E60C-3067BDADB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4" y="6185251"/>
            <a:ext cx="1382580" cy="45629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96067A4D-5342-2CB1-A201-19D3CC2920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" y="99403"/>
            <a:ext cx="1791683" cy="10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8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A40A044-3DED-9193-2FFC-77E41268B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80" y="0"/>
            <a:ext cx="3946820" cy="68580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3BBB68C-8D10-F7AB-5857-1FB625A7E8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9" t="20051"/>
          <a:stretch/>
        </p:blipFill>
        <p:spPr>
          <a:xfrm>
            <a:off x="367779" y="6042992"/>
            <a:ext cx="1639352" cy="91149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0DE8818-3205-967A-B603-37517D46D1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9"/>
          <a:stretch/>
        </p:blipFill>
        <p:spPr>
          <a:xfrm>
            <a:off x="467140" y="5814392"/>
            <a:ext cx="11151101" cy="2286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5FA7DEA-08C5-CFFF-1BFA-4BA29BDDA5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78074"/>
          <a:stretch/>
        </p:blipFill>
        <p:spPr>
          <a:xfrm>
            <a:off x="10219147" y="6092563"/>
            <a:ext cx="1639352" cy="6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7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A40A044-3DED-9193-2FFC-77E41268B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80" y="0"/>
            <a:ext cx="3946820" cy="6858000"/>
          </a:xfrm>
          <a:prstGeom prst="rect">
            <a:avLst/>
          </a:prstGeom>
        </p:spPr>
      </p:pic>
      <p:pic>
        <p:nvPicPr>
          <p:cNvPr id="12" name="תמונה 11" descr="תמונה שמכילה טקסט, שעון, אוסף תמונות, שלט&#10;&#10;התיאור נוצר באופן אוטומטי">
            <a:extLst>
              <a:ext uri="{FF2B5EF4-FFF2-40B4-BE49-F238E27FC236}">
                <a16:creationId xmlns:a16="http://schemas.microsoft.com/office/drawing/2014/main" id="{D21E5AF4-EF48-7524-E60C-3067BDADB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2" y="6284654"/>
            <a:ext cx="1382580" cy="45629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96067A4D-5342-2CB1-A201-19D3CC2920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9" y="5275544"/>
            <a:ext cx="1793731" cy="10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35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661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C3AD401C-97C6-3BD4-CD37-5D6FA1F0B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556" y="6086184"/>
            <a:ext cx="1336347" cy="888480"/>
          </a:xfrm>
          <a:prstGeom prst="rect">
            <a:avLst/>
          </a:prstGeom>
        </p:spPr>
      </p:pic>
      <p:pic>
        <p:nvPicPr>
          <p:cNvPr id="12" name="Picture 2" descr="מרכזים למניעה ' תוכנית ': ולטיפול באלימות במשפחה ממצאי הפיילוט למדידת ה">
            <a:extLst>
              <a:ext uri="{FF2B5EF4-FFF2-40B4-BE49-F238E27FC236}">
                <a16:creationId xmlns:a16="http://schemas.microsoft.com/office/drawing/2014/main" id="{6CFB4226-92A2-3635-14A6-CC6356BB6D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72" y="6123021"/>
            <a:ext cx="796048" cy="7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0BE34B0-60AE-CC0F-3ED5-23C4209F18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898872" y="6315137"/>
            <a:ext cx="984410" cy="37959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0880DACA-D3CB-4948-810A-7BEFE88F9F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35276" y="6303753"/>
            <a:ext cx="1868798" cy="482417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024AF2B-443C-666D-7079-A35B316FB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78074"/>
          <a:stretch/>
        </p:blipFill>
        <p:spPr>
          <a:xfrm>
            <a:off x="4802186" y="6271198"/>
            <a:ext cx="1196577" cy="446076"/>
          </a:xfrm>
          <a:prstGeom prst="rect">
            <a:avLst/>
          </a:prstGeom>
        </p:spPr>
      </p:pic>
      <p:pic>
        <p:nvPicPr>
          <p:cNvPr id="16" name="תמונה 15" descr="תמונה שמכילה טקסט, מכשיר, מד&#10;&#10;התיאור נוצר באופן אוטומטי">
            <a:extLst>
              <a:ext uri="{FF2B5EF4-FFF2-40B4-BE49-F238E27FC236}">
                <a16:creationId xmlns:a16="http://schemas.microsoft.com/office/drawing/2014/main" id="{E2D81092-ECE9-C6C0-5E22-2D1242FED3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70" y="6074110"/>
            <a:ext cx="1573239" cy="885067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642751EA-81BF-37F3-40F2-027EB9EB4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9"/>
          <a:stretch/>
        </p:blipFill>
        <p:spPr>
          <a:xfrm>
            <a:off x="536713" y="5995587"/>
            <a:ext cx="1115110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1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B1ECB5-A170-E128-D2E2-7AA2CEE5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3666167-2C4F-AC8B-372D-1D287107F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3DB0D68-6574-A57C-2DE1-513D807B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9EB9ECF-C0A8-FB41-8851-4D91EA99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4FC4CC2-EEDA-2C9B-444D-8E2DFBBA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71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E749AA6-1637-2F26-8B54-AE70A97BA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556" y="6073484"/>
            <a:ext cx="1336347" cy="888480"/>
          </a:xfrm>
          <a:prstGeom prst="rect">
            <a:avLst/>
          </a:prstGeom>
        </p:spPr>
      </p:pic>
      <p:pic>
        <p:nvPicPr>
          <p:cNvPr id="4" name="Picture 2" descr="מרכזים למניעה ' תוכנית ': ולטיפול באלימות במשפחה ממצאי הפיילוט למדידת ה">
            <a:extLst>
              <a:ext uri="{FF2B5EF4-FFF2-40B4-BE49-F238E27FC236}">
                <a16:creationId xmlns:a16="http://schemas.microsoft.com/office/drawing/2014/main" id="{5991ADB5-5E8A-4695-7CA3-B61220999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72" y="6123021"/>
            <a:ext cx="796048" cy="7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19AF1E3-E204-03F0-09EE-24BFC0424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78074"/>
          <a:stretch/>
        </p:blipFill>
        <p:spPr>
          <a:xfrm>
            <a:off x="4802186" y="6271198"/>
            <a:ext cx="1196577" cy="446076"/>
          </a:xfrm>
          <a:prstGeom prst="rect">
            <a:avLst/>
          </a:prstGeom>
        </p:spPr>
      </p:pic>
      <p:pic>
        <p:nvPicPr>
          <p:cNvPr id="9" name="תמונה 8" descr="תמונה שמכילה טקסט, מכשיר, מד&#10;&#10;התיאור נוצר באופן אוטומטי">
            <a:extLst>
              <a:ext uri="{FF2B5EF4-FFF2-40B4-BE49-F238E27FC236}">
                <a16:creationId xmlns:a16="http://schemas.microsoft.com/office/drawing/2014/main" id="{2736FA87-29CE-C1B5-3412-3E6E798424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70" y="6074110"/>
            <a:ext cx="1573239" cy="88506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DC1E9F4-EF9C-DEA5-5D84-4B0358ECB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9"/>
          <a:stretch/>
        </p:blipFill>
        <p:spPr>
          <a:xfrm>
            <a:off x="536713" y="5995587"/>
            <a:ext cx="11151101" cy="2286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9F1D4E5-4950-1B1F-6B51-855EEB80A2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310" y="6073484"/>
            <a:ext cx="1155590" cy="814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53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C4E2E1-076C-F3AE-F62E-DFA56C6CB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763CE4A-D67F-872F-1611-B893A4C4F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D3C6CA1-2EEE-51C4-550D-A93E01E7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F22A5A2-E2FE-963F-FDA3-FD84FA26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28E6B18-485A-1FF4-EA76-B6846587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363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C44129-6DD4-61AC-3134-BF1B484B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B267314-B8A5-4FA7-7DBB-450C915F7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98C2334-F8F3-167F-5896-D5D9DB28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6A9B3AC-FCBC-3FC0-3284-5260DACD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D7348F-EB3D-FB6D-0B42-03639E0E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837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32081F-B2D0-07CD-4B3B-4BF3D72C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A12B0A3-3408-2D10-E76C-01E20E431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9240F1F-9929-35B1-0DC5-B6E0F156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9FB0201-D906-5374-5548-3F79D889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06CBD5F-9F0B-14E5-7B45-24A259E9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804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ABEC5E-12A0-66C2-AF6C-4ECF7834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262F029-B7A3-FC8F-C265-B5380455A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1BBA7E2-37E7-9B65-B601-8CF03DF9B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008EA3D-A2DE-08F6-BBAF-7377A34C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94B4021-BE84-D23E-BB3A-A782EC6D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4B6DA0E-EAA6-3198-38F8-53B55EA8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979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3C6FAC-7880-5F96-51DD-13231355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7BB3619-F62F-2F6E-96B6-7EC851D1D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289D44F-0EC9-2D87-694A-721CEFBC7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0B396DC-EE6E-19A3-0F53-A24A72408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821E6C5-E2A0-6D93-C614-E6375E5A0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642A194-7B35-84D8-54AB-6203F853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C2DC67B-3132-A820-F7F7-E3278208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9CF91DD-13F0-5B56-B485-27CDB7A0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2451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6B59FF-2CCB-3739-E3F9-EDA87CC8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11D7201-2ECA-81D2-A31E-5CDF7BF4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BDFCA09-9CDD-DC50-C9CE-31B525BE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0C71F27-8F4F-04A5-A313-4E7C892B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42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80A256-A78C-D131-DC6C-86074E1E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D810751-649C-A823-2CE6-45A4970B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C88F089-1957-E213-EDC1-10D838E5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6724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3B91D99-AC69-BEFA-B47E-89C83D9A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0F78535-D4E9-C7FC-BEC5-6FA93617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6F86921-AD86-47D3-033F-0D02BD24E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C431A93-0340-7E19-0FC3-D0442AD4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E161DE2-5DCB-055F-2B61-BBAA560B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799281D-5238-37FA-91EC-C3F7464E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7851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B3A2DF-0BE3-6B12-6910-84BA8FCE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117C1756-C68F-D18C-E0B0-08BB54387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43CFEC2-E337-DCAE-27D9-D72F73C68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685EC2A-302E-161E-D03D-2BCE02BB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D4DABB1-EAA0-0CFB-FB9B-FF33D8F6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E6E6880-B2B6-1732-74A1-91FEA71C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22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56298B-93E4-75DD-EEAB-B738BBA9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7EB9F21-C8EC-4E07-6B54-7EAA02AE3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B25AA48-51D7-F836-78DE-0B1734E4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E13430-5C62-0400-B17E-B54C858A4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E801BB-10AD-4DD2-5640-6F6E142F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941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4892B5-C398-7148-4254-4A74261B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CADC2BC-0525-AD97-F516-DA302D8C3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1A716D6-AB15-04C2-F80A-58F78AA11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E6C2A1C-6F2C-979C-485D-B24930C4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099781-7962-F41E-B0C0-5E8BC876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3854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BC4E7C1-A89C-556B-DAF0-1B9E7565E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AA53E1A-C453-6311-6D6A-D016EE726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F16860F-A4C6-E5C4-E296-CDAA7F0C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3D4964-30F9-F29F-5BA9-328D0D62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54F3845-0B06-7F1E-57FD-94105E19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6106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תמונה שמכילה אור&#10;&#10;התיאור נוצר באופן אוטומטי">
            <a:extLst>
              <a:ext uri="{FF2B5EF4-FFF2-40B4-BE49-F238E27FC236}">
                <a16:creationId xmlns:a16="http://schemas.microsoft.com/office/drawing/2014/main" id="{5CB53995-37D0-81B3-3566-17A729AE0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42886"/>
            <a:ext cx="11905736" cy="6858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FE522D0-FEDF-361F-4834-3419B3559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9" t="20051"/>
          <a:stretch/>
        </p:blipFill>
        <p:spPr>
          <a:xfrm>
            <a:off x="516864" y="6042992"/>
            <a:ext cx="1639352" cy="91149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19E1EEB-8886-CE69-F4F5-A20B7B138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9"/>
          <a:stretch/>
        </p:blipFill>
        <p:spPr>
          <a:xfrm>
            <a:off x="616225" y="5814392"/>
            <a:ext cx="11151101" cy="2286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A1720BD-1178-4BB0-A848-1579AD80F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78074"/>
          <a:stretch/>
        </p:blipFill>
        <p:spPr>
          <a:xfrm>
            <a:off x="10343534" y="6023114"/>
            <a:ext cx="1639352" cy="611139"/>
          </a:xfrm>
          <a:prstGeom prst="rect">
            <a:avLst/>
          </a:prstGeom>
        </p:spPr>
      </p:pic>
      <p:pic>
        <p:nvPicPr>
          <p:cNvPr id="7" name="תמונה 6" descr="תמונה שמכילה טקסט, מכשיר, מד&#10;&#10;התיאור נוצר באופן אוטומטי">
            <a:extLst>
              <a:ext uri="{FF2B5EF4-FFF2-40B4-BE49-F238E27FC236}">
                <a16:creationId xmlns:a16="http://schemas.microsoft.com/office/drawing/2014/main" id="{A86D8782-538A-380B-275D-0CB27B7BC3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26" y="5733424"/>
            <a:ext cx="2155394" cy="12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B40136-76B3-3C5E-EACC-D8E65798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32BFC46-2E19-7AF2-77C9-ACA02AC9B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13A970C-1B3E-CA5B-FBA4-9A4E79690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AD14AD0-6B38-3A8D-D199-8BBC6E8B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9231280-4E90-631B-88B4-57EEAEA2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72BC084-839B-421C-3023-CAF79F99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17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2FE49-9187-ABD0-6AA3-F71742C7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C6B9589-D1C1-AC99-385A-AD4C6FB3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2EBB6DF-9A84-E319-1E44-76B9094B4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981D7FE-2178-0532-8DBF-C1F041B2B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B9F4F3E-44E8-2963-2E28-559B0861F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0C31876-4475-1642-F423-F3AD810E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D35AFE9-6C4A-69B9-160C-9E7EF1EB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5ACF675-E800-209F-0F7D-711A64B2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55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1FFE191-1C97-C7A6-2E00-CFD891C3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C42B3D6-564B-D7AE-D261-CA4B1323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94487EA-661F-33AB-C6B9-C3622CE0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AEBADF8-10FF-CF0D-165C-743EABAB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577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3741E16-1A0C-9EB0-2E79-F1133DCB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36A7B6A-8043-11F7-A79D-34DF07E0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5A32E3-2A2C-760F-6B40-2A36C02A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575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7AA88D-EA5C-8E73-3A73-49AA501E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08B108-D265-ED48-E79D-02404DF09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B11529-8F21-8C7E-EFD6-60C2A2CCB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34F1564-A396-CE9F-E4DC-57EEE753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4676761-F177-40D8-B348-8CD11B6B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FA0EB0D-0D4F-57D7-F767-C0E9DB5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824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CA49C2-080D-48E1-5AA8-D3EC7E25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411F5B0-5FE9-DCD4-BD11-C8ADB4034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752432D-2CBD-0751-987F-79ABEE0ED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58D3C65-755B-FCAC-8BCC-5B972D46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7DBC8F0-4D15-4D8E-0D1B-EA9FFAAC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FF94519-AEDC-3F4A-BC6F-F3BD5870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142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3CFC059-E7FA-8705-F619-6520571B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4A7814C-C566-1A9A-F7C2-CD6490D07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26F1D4F-C8DB-EEC5-F12B-A0B254AEA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890C7-B327-4C5B-8709-D59E64A7EA93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48B5008-4710-AD70-601C-5CB68E57D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9901F0-CFCB-C15E-8440-8293287D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4B01-B256-48B2-97B9-869B5AEB0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72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4C998-4FD9-9870-0D17-482A9C73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6858C-E054-DE7A-DF6F-0936CDDE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4AF8E-7A50-2506-539F-BEA9FEB9C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EA804-2E44-4FED-8D26-2E423F7DCE59}" type="datetimeFigureOut">
              <a:rPr lang="en-IL" smtClean="0"/>
              <a:t>11/29/2023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57F4D-811E-D3A6-050E-5FE14D101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E586D-1D82-BF46-F88F-7235C1B4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7C30-01C0-4C54-81C1-5B1D222663B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985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C82F35E-72F7-BA27-EA24-39E92D09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321A1E4-9B9D-61B1-68CB-9A104AA35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A95934-144F-DC65-D5F9-261D4715D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A87D4-FE0A-4E2C-B5DA-D91935105A4E}" type="datetimeFigureOut">
              <a:rPr lang="he-IL" smtClean="0"/>
              <a:t>ט"ז/כסלו/תשפ"ד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3B4D265-06FF-F6D6-970A-3A9976A18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A974A36-F4AE-DC9B-F28E-B6079AE25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815DB-A319-476D-9834-05F1703063AA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 descr="תמונה שמכילה אור&#10;&#10;התיאור נוצר באופן אוטומטי">
            <a:extLst>
              <a:ext uri="{FF2B5EF4-FFF2-40B4-BE49-F238E27FC236}">
                <a16:creationId xmlns:a16="http://schemas.microsoft.com/office/drawing/2014/main" id="{E79B4346-DE37-96EF-56D6-FECA095C6C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42886"/>
            <a:ext cx="11905736" cy="6858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04F92A7-75A3-9F30-FCB4-35951B6AEE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9" t="20051"/>
          <a:stretch/>
        </p:blipFill>
        <p:spPr>
          <a:xfrm>
            <a:off x="516864" y="6042992"/>
            <a:ext cx="1639352" cy="91149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2863DF8-5F0B-4BD3-BA25-B023C13CB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9"/>
          <a:stretch/>
        </p:blipFill>
        <p:spPr>
          <a:xfrm>
            <a:off x="616225" y="5814392"/>
            <a:ext cx="11151101" cy="2286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8A73668-3B9A-40C1-1E24-0C32BDD5A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78074"/>
          <a:stretch/>
        </p:blipFill>
        <p:spPr>
          <a:xfrm>
            <a:off x="10343534" y="6023114"/>
            <a:ext cx="1639352" cy="611139"/>
          </a:xfrm>
          <a:prstGeom prst="rect">
            <a:avLst/>
          </a:prstGeom>
        </p:spPr>
      </p:pic>
      <p:pic>
        <p:nvPicPr>
          <p:cNvPr id="11" name="תמונה 10" descr="תמונה שמכילה טקסט, מכשיר, מד&#10;&#10;התיאור נוצר באופן אוטומטי">
            <a:extLst>
              <a:ext uri="{FF2B5EF4-FFF2-40B4-BE49-F238E27FC236}">
                <a16:creationId xmlns:a16="http://schemas.microsoft.com/office/drawing/2014/main" id="{1BC3143E-909C-1AD6-62E5-53708FC69D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26" y="5733424"/>
            <a:ext cx="2155394" cy="12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2F8D52-5D18-91D3-0D2C-57623AADBA75}"/>
              </a:ext>
            </a:extLst>
          </p:cNvPr>
          <p:cNvSpPr txBox="1">
            <a:spLocks/>
          </p:cNvSpPr>
          <p:nvPr/>
        </p:nvSpPr>
        <p:spPr>
          <a:xfrm>
            <a:off x="1602856" y="1432499"/>
            <a:ext cx="8986288" cy="31319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>
                <a:solidFill>
                  <a:schemeClr val="bg2"/>
                </a:solidFill>
                <a:latin typeface="Assistant" pitchFamily="2" charset="-79"/>
                <a:cs typeface="Assistant" pitchFamily="2" charset="-79"/>
              </a:rPr>
              <a:t>אלימות במשפחה בעת מלחמה ולאחריה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BCD0E86-D7FB-EED9-2F52-CEF8C705B182}"/>
              </a:ext>
            </a:extLst>
          </p:cNvPr>
          <p:cNvSpPr txBox="1"/>
          <p:nvPr/>
        </p:nvSpPr>
        <p:spPr>
          <a:xfrm>
            <a:off x="3384468" y="3194462"/>
            <a:ext cx="58070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>
                <a:latin typeface="Assistant" pitchFamily="2" charset="-79"/>
                <a:cs typeface="Assistant" pitchFamily="2" charset="-79"/>
              </a:rPr>
              <a:t>Z</a:t>
            </a: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זיו רז –יועץ מקצועי ביוזמת קווים אדומים</a:t>
            </a:r>
          </a:p>
          <a:p>
            <a:pPr algn="ctr"/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דר' ענת בן פורת – אוניברסיטת בר אילן</a:t>
            </a:r>
            <a:endParaRPr lang="he-IL" sz="2400"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03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D2E38F90-60BC-AAF4-6C34-9EB1B51E098B}"/>
              </a:ext>
            </a:extLst>
          </p:cNvPr>
          <p:cNvSpPr/>
          <p:nvPr/>
        </p:nvSpPr>
        <p:spPr>
          <a:xfrm>
            <a:off x="4248800" y="112875"/>
            <a:ext cx="79432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השפעת המלחמה על אנשי המקצוע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בתחום </a:t>
            </a:r>
            <a:r>
              <a:rPr kumimoji="0" lang="he-IL" sz="4400" b="1" i="0" u="none" strike="noStrike" kern="1200" cap="none" spc="0" normalizeH="0" baseline="0" noProof="0" err="1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האלמ"ב</a:t>
            </a:r>
            <a:endParaRPr kumimoji="0" lang="he-IL" sz="4400" b="1" i="0" u="none" strike="noStrike" kern="1200" cap="none" spc="0" normalizeH="0" baseline="0" noProof="0">
              <a:ln w="0"/>
              <a:gradFill>
                <a:gsLst>
                  <a:gs pos="0">
                    <a:srgbClr val="722C8F"/>
                  </a:gs>
                  <a:gs pos="40000">
                    <a:srgbClr val="C00000"/>
                  </a:gs>
                  <a:gs pos="88000">
                    <a:srgbClr val="F0542B"/>
                  </a:gs>
                </a:gsLst>
                <a:lin ang="10800000" scaled="0"/>
              </a:gradFill>
              <a:effectLst/>
              <a:uLnTx/>
              <a:uFillTx/>
              <a:latin typeface="Assistant" panose="00000500000000000000" pitchFamily="2" charset="-79"/>
              <a:ea typeface="+mn-ea"/>
              <a:cs typeface="Assistant" panose="00000500000000000000" pitchFamily="2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14BC0FB-F021-C295-B0A0-C781A295A2EE}"/>
              </a:ext>
            </a:extLst>
          </p:cNvPr>
          <p:cNvSpPr/>
          <p:nvPr/>
        </p:nvSpPr>
        <p:spPr>
          <a:xfrm>
            <a:off x="9535886" y="2375065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>
                <a:solidFill>
                  <a:schemeClr val="bg2"/>
                </a:solidFill>
                <a:latin typeface="Assistant" pitchFamily="2" charset="-79"/>
                <a:cs typeface="Assistant" pitchFamily="2" charset="-79"/>
              </a:rPr>
              <a:t>התמחות בטיפול בטראומה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82E89E2-7D69-B322-6DB0-B18AB9C6DEF3}"/>
              </a:ext>
            </a:extLst>
          </p:cNvPr>
          <p:cNvSpPr/>
          <p:nvPr/>
        </p:nvSpPr>
        <p:spPr>
          <a:xfrm>
            <a:off x="701633" y="2379023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>
                <a:solidFill>
                  <a:schemeClr val="tx2"/>
                </a:solidFill>
                <a:latin typeface="Assistant" pitchFamily="2" charset="-79"/>
                <a:cs typeface="Assistant" pitchFamily="2" charset="-79"/>
              </a:rPr>
              <a:t>תקנים ותגמול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D94C56F-3A84-3680-47AA-18F7F2955945}"/>
              </a:ext>
            </a:extLst>
          </p:cNvPr>
          <p:cNvSpPr/>
          <p:nvPr/>
        </p:nvSpPr>
        <p:spPr>
          <a:xfrm>
            <a:off x="3646384" y="2375065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Shared trauma</a:t>
            </a:r>
            <a:endParaRPr lang="he-IL" sz="2400" b="1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F8970D8-B459-EBF2-DD0D-1902FF595E2A}"/>
              </a:ext>
            </a:extLst>
          </p:cNvPr>
          <p:cNvSpPr/>
          <p:nvPr/>
        </p:nvSpPr>
        <p:spPr>
          <a:xfrm>
            <a:off x="6591135" y="2375065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Assistant" pitchFamily="2" charset="-79"/>
                <a:cs typeface="Assistant" pitchFamily="2" charset="-79"/>
              </a:rPr>
              <a:t>Collective trauma</a:t>
            </a:r>
            <a:endParaRPr lang="he-IL" sz="2400" b="1">
              <a:solidFill>
                <a:schemeClr val="accent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7AA662F9-77AC-F469-2BB7-423880673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98" y="152258"/>
            <a:ext cx="1716355" cy="17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9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3A22030-828D-0840-4DB5-F154E8C2CD66}"/>
              </a:ext>
            </a:extLst>
          </p:cNvPr>
          <p:cNvSpPr/>
          <p:nvPr/>
        </p:nvSpPr>
        <p:spPr>
          <a:xfrm>
            <a:off x="7066429" y="148501"/>
            <a:ext cx="4652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אוכלוסיות מיוחדות</a:t>
            </a:r>
            <a:endParaRPr kumimoji="0" lang="en-IL" sz="4800" b="1" i="0" u="none" strike="noStrike" kern="1200" cap="none" spc="0" normalizeH="0" baseline="0" noProof="0">
              <a:ln w="0"/>
              <a:gradFill>
                <a:gsLst>
                  <a:gs pos="0">
                    <a:srgbClr val="722C8F"/>
                  </a:gs>
                  <a:gs pos="40000">
                    <a:srgbClr val="C00000"/>
                  </a:gs>
                  <a:gs pos="88000">
                    <a:srgbClr val="F0542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4E0CA98-47F6-ADF1-1806-0EDD280E1A7C}"/>
              </a:ext>
            </a:extLst>
          </p:cNvPr>
          <p:cNvSpPr txBox="1">
            <a:spLocks/>
          </p:cNvSpPr>
          <p:nvPr/>
        </p:nvSpPr>
        <p:spPr>
          <a:xfrm>
            <a:off x="1542406" y="890218"/>
            <a:ext cx="6822440" cy="483038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32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זקנים- בד"כ שקופים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32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ילדים עם צרכים מיוחדים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32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קבוצות מיעוט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32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אוכלוסיות בסיכון מוגבר-מועטות משאבים, טראומה בעבר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32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נשים בסיכון גבוה מאד</a:t>
            </a:r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4B71D391-D9E6-DEA3-3165-6532A52B03D3}"/>
              </a:ext>
            </a:extLst>
          </p:cNvPr>
          <p:cNvCxnSpPr/>
          <p:nvPr/>
        </p:nvCxnSpPr>
        <p:spPr>
          <a:xfrm>
            <a:off x="8847117" y="1140031"/>
            <a:ext cx="0" cy="4536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9DD01276-9F3B-1041-FC15-8A913918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547" y="2174546"/>
            <a:ext cx="21336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2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59F188F-2D32-9B33-AF7A-1286CADA8BF5}"/>
              </a:ext>
            </a:extLst>
          </p:cNvPr>
          <p:cNvSpPr txBox="1"/>
          <p:nvPr/>
        </p:nvSpPr>
        <p:spPr>
          <a:xfrm>
            <a:off x="-65314" y="0"/>
            <a:ext cx="12579926" cy="819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מאפייני ייחודיים של השפעות המלחמה בחברה הערבית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3BE0CC0-DCF2-1C1B-8672-7D1423578E54}"/>
              </a:ext>
            </a:extLst>
          </p:cNvPr>
          <p:cNvSpPr txBox="1"/>
          <p:nvPr/>
        </p:nvSpPr>
        <p:spPr>
          <a:xfrm>
            <a:off x="2149434" y="819840"/>
            <a:ext cx="6608375" cy="57765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he-IL" sz="240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ריבוי אלימות ופשיעה  - בשנה האחרונה ריבוי מקרי רצח (216 עד כה ב 2023 לעומת 111 בשנה שעברה)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מיעוט כתבי אישום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אובדן ביטחון אישי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חוסר אמון ברשויות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e-IL" sz="2400" err="1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טישטוש</a:t>
            </a: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 גבולות בין אלימות במשפחה לפשע מאורגן –רצח נשים על רקע </a:t>
            </a:r>
            <a:r>
              <a:rPr lang="he-IL" sz="2400" err="1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אלמ"ב</a:t>
            </a: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 מדווח לעיתים כאירוע שקשור לפשע מאורגן. 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he-IL" sz="240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he-IL" sz="240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58ADE07-8ACB-6692-AFC0-E8B164B96DF2}"/>
              </a:ext>
            </a:extLst>
          </p:cNvPr>
          <p:cNvSpPr txBox="1"/>
          <p:nvPr/>
        </p:nvSpPr>
        <p:spPr>
          <a:xfrm>
            <a:off x="9845457" y="1864425"/>
            <a:ext cx="17004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תמונת מצב טרום המלחמה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A15E709-2505-C2B3-EB5B-F97FB2816ABA}"/>
              </a:ext>
            </a:extLst>
          </p:cNvPr>
          <p:cNvCxnSpPr/>
          <p:nvPr/>
        </p:nvCxnSpPr>
        <p:spPr>
          <a:xfrm>
            <a:off x="9206630" y="1490597"/>
            <a:ext cx="0" cy="3816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97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>
            <a:extLst>
              <a:ext uri="{FF2B5EF4-FFF2-40B4-BE49-F238E27FC236}">
                <a16:creationId xmlns:a16="http://schemas.microsoft.com/office/drawing/2014/main" id="{35388559-8A7E-4C38-99B4-5399735DF252}"/>
              </a:ext>
            </a:extLst>
          </p:cNvPr>
          <p:cNvSpPr/>
          <p:nvPr/>
        </p:nvSpPr>
        <p:spPr>
          <a:xfrm>
            <a:off x="356260" y="4168239"/>
            <a:ext cx="1121697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חץ: שמאלה 15">
            <a:extLst>
              <a:ext uri="{FF2B5EF4-FFF2-40B4-BE49-F238E27FC236}">
                <a16:creationId xmlns:a16="http://schemas.microsoft.com/office/drawing/2014/main" id="{5CA81252-7402-0F8A-CE32-00377C2BD000}"/>
              </a:ext>
            </a:extLst>
          </p:cNvPr>
          <p:cNvSpPr/>
          <p:nvPr/>
        </p:nvSpPr>
        <p:spPr>
          <a:xfrm>
            <a:off x="4187352" y="1520386"/>
            <a:ext cx="2838202" cy="1871372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2C490C00-45BC-5462-69C0-52E6F55B2EA8}"/>
              </a:ext>
            </a:extLst>
          </p:cNvPr>
          <p:cNvSpPr/>
          <p:nvPr/>
        </p:nvSpPr>
        <p:spPr>
          <a:xfrm>
            <a:off x="7421995" y="1550011"/>
            <a:ext cx="4151239" cy="2284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929FC44E-B360-FCE9-1242-3CB494DDF511}"/>
              </a:ext>
            </a:extLst>
          </p:cNvPr>
          <p:cNvSpPr/>
          <p:nvPr/>
        </p:nvSpPr>
        <p:spPr>
          <a:xfrm>
            <a:off x="7421995" y="1026791"/>
            <a:ext cx="4151239" cy="58139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F018632-1A4C-FEB1-BFCE-1607C6493BFA}"/>
              </a:ext>
            </a:extLst>
          </p:cNvPr>
          <p:cNvSpPr txBox="1"/>
          <p:nvPr/>
        </p:nvSpPr>
        <p:spPr>
          <a:xfrm>
            <a:off x="459810" y="4276308"/>
            <a:ext cx="8961914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העלאת מודעות להשפעה של עלייה בכעס, מתח וחרדה על אלימות במשפחה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עידוד פנייה לקווי סיוע ולמשטרה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הנחיית גורמי הטיפול לתת תשומת לב מיוחד לפניות בתקופה זו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A14034C-1B06-7708-C63E-BCA1B6FEE2BB}"/>
              </a:ext>
            </a:extLst>
          </p:cNvPr>
          <p:cNvSpPr txBox="1"/>
          <p:nvPr/>
        </p:nvSpPr>
        <p:spPr>
          <a:xfrm>
            <a:off x="-65314" y="0"/>
            <a:ext cx="12579926" cy="819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itchFamily="2" charset="-79"/>
                <a:cs typeface="Assistant" panose="00000500000000000000" pitchFamily="2" charset="-79"/>
              </a:rPr>
              <a:t>מאפייני ייחודיים של השפעות המלחמה בחברה הערבית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15692E6-667C-AF5F-44F9-56B8D299F690}"/>
              </a:ext>
            </a:extLst>
          </p:cNvPr>
          <p:cNvSpPr txBox="1"/>
          <p:nvPr/>
        </p:nvSpPr>
        <p:spPr>
          <a:xfrm>
            <a:off x="7421995" y="1026791"/>
            <a:ext cx="41512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מה קרה מאז פרוץ המלחמה?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78E566D-647E-D96B-8332-17506441994E}"/>
              </a:ext>
            </a:extLst>
          </p:cNvPr>
          <p:cNvSpPr txBox="1"/>
          <p:nvPr/>
        </p:nvSpPr>
        <p:spPr>
          <a:xfrm>
            <a:off x="7346105" y="1624087"/>
            <a:ext cx="415123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ריבוי מקרי הסתה כלפי החברה הערבית וכלפי ההנהגה שלה.</a:t>
            </a:r>
          </a:p>
          <a:p>
            <a:pPr>
              <a:spcAft>
                <a:spcPts val="600"/>
              </a:spcAft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פיטורין ופחד להגיע למקום העבודה.</a:t>
            </a:r>
          </a:p>
          <a:p>
            <a:pPr>
              <a:spcAft>
                <a:spcPts val="600"/>
              </a:spcAft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התחמשות בחברה היהודית.</a:t>
            </a:r>
          </a:p>
          <a:p>
            <a:pPr>
              <a:spcAft>
                <a:spcPts val="600"/>
              </a:spcAft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החמרה במצב הכלכלי.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DA90182-CD8A-BA6F-069E-7CC3093BD98D}"/>
              </a:ext>
            </a:extLst>
          </p:cNvPr>
          <p:cNvSpPr txBox="1"/>
          <p:nvPr/>
        </p:nvSpPr>
        <p:spPr>
          <a:xfrm>
            <a:off x="4381830" y="1962661"/>
            <a:ext cx="2484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ההשפעה על אלימות בזוגיות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D67D9DB-8FD7-9709-F41F-C061FD867A51}"/>
              </a:ext>
            </a:extLst>
          </p:cNvPr>
          <p:cNvSpPr txBox="1"/>
          <p:nvPr/>
        </p:nvSpPr>
        <p:spPr>
          <a:xfrm>
            <a:off x="356260" y="1573761"/>
            <a:ext cx="3350954" cy="1752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he-IL" sz="2400" b="1">
                <a:solidFill>
                  <a:schemeClr val="tx2"/>
                </a:solidFill>
                <a:latin typeface="Assistant" pitchFamily="2" charset="-79"/>
                <a:cs typeface="Assistant" pitchFamily="2" charset="-79"/>
              </a:rPr>
              <a:t>מהשטח שומעות על עלייה בפניות בשבועות האחרונים, אחרי ירידה בשבועיים הראשונים.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59EC874-4E5C-53E8-1C4F-BE8466EA040B}"/>
              </a:ext>
            </a:extLst>
          </p:cNvPr>
          <p:cNvSpPr txBox="1"/>
          <p:nvPr/>
        </p:nvSpPr>
        <p:spPr>
          <a:xfrm>
            <a:off x="9048997" y="4371537"/>
            <a:ext cx="2267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מה אפשר לעשות?</a:t>
            </a:r>
          </a:p>
        </p:txBody>
      </p:sp>
    </p:spTree>
    <p:extLst>
      <p:ext uri="{BB962C8B-B14F-4D97-AF65-F5344CB8AC3E}">
        <p14:creationId xmlns:p14="http://schemas.microsoft.com/office/powerpoint/2010/main" val="3499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235BBEB-0A2F-BA82-62A0-27C49773A439}"/>
              </a:ext>
            </a:extLst>
          </p:cNvPr>
          <p:cNvSpPr txBox="1"/>
          <p:nvPr/>
        </p:nvSpPr>
        <p:spPr>
          <a:xfrm>
            <a:off x="-65314" y="0"/>
            <a:ext cx="12579926" cy="819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מאפייני ייחודיים של השפעות המלחמה בחברה החרדית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BCC7279B-8FC1-95B2-67FC-EB7212858530}"/>
              </a:ext>
            </a:extLst>
          </p:cNvPr>
          <p:cNvSpPr/>
          <p:nvPr/>
        </p:nvSpPr>
        <p:spPr>
          <a:xfrm>
            <a:off x="9768445" y="864300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חרדה ומתח בעקבות המלחמה, שמועצמת על ידי חשיפה חלקית למידע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A3FAD00-D680-C43B-296C-950D73C947CD}"/>
              </a:ext>
            </a:extLst>
          </p:cNvPr>
          <p:cNvSpPr/>
          <p:nvPr/>
        </p:nvSpPr>
        <p:spPr>
          <a:xfrm>
            <a:off x="6164464" y="3388740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כניסת נשק מואצת ולא מתואמת  למרחב המשפחתי והציבורי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399B11B-CD79-F13D-14BD-AAAAAA2C3AD2}"/>
              </a:ext>
            </a:extLst>
          </p:cNvPr>
          <p:cNvSpPr/>
          <p:nvPr/>
        </p:nvSpPr>
        <p:spPr>
          <a:xfrm>
            <a:off x="7399364" y="864300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משבר זהותי\אמוני שמחלחל ומוסיף למתח במשפחה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660F965-30F6-00CF-CA57-DB38AAD96561}"/>
              </a:ext>
            </a:extLst>
          </p:cNvPr>
          <p:cNvSpPr/>
          <p:nvPr/>
        </p:nvSpPr>
        <p:spPr>
          <a:xfrm>
            <a:off x="8604823" y="3388740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חוסר בטחון כלכלי בעקבות פיטורים ויציאה לחל"ת, במשפחות עם מפרנס/ת יחיד/ה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C754E14-CD63-C09D-F6BE-D5056E8A8546}"/>
              </a:ext>
            </a:extLst>
          </p:cNvPr>
          <p:cNvSpPr/>
          <p:nvPr/>
        </p:nvSpPr>
        <p:spPr>
          <a:xfrm>
            <a:off x="5030283" y="864300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אתגר תפיסת גבולות המשפחה אצל  מפונים\מתפנים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B10AE55-9701-3BDD-3144-9117B8782A95}"/>
              </a:ext>
            </a:extLst>
          </p:cNvPr>
          <p:cNvSpPr/>
          <p:nvPr/>
        </p:nvSpPr>
        <p:spPr>
          <a:xfrm>
            <a:off x="1283748" y="3388740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 פחות  אנשי מקצוע  מותאמים לטיפול בטראומה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21E15A9-9B92-E7E7-006A-B72FD5403F00}"/>
              </a:ext>
            </a:extLst>
          </p:cNvPr>
          <p:cNvSpPr/>
          <p:nvPr/>
        </p:nvSpPr>
        <p:spPr>
          <a:xfrm>
            <a:off x="2661202" y="864300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לחץ  על א/נשים לקבל על עצמם קבלות רוחניות להצלת העם- עלול להגיע לאלימות רוחנית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C8AD087F-B80C-09B2-C355-2A1E776B323D}"/>
              </a:ext>
            </a:extLst>
          </p:cNvPr>
          <p:cNvSpPr/>
          <p:nvPr/>
        </p:nvSpPr>
        <p:spPr>
          <a:xfrm>
            <a:off x="3724106" y="3388740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צפיפות בבתים, בעקבות ילדים רבים  שאינם  בלימודים סדירים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922C7B7-DB53-740D-C8EE-2C5A8F80202B}"/>
              </a:ext>
            </a:extLst>
          </p:cNvPr>
          <p:cNvSpPr/>
          <p:nvPr/>
        </p:nvSpPr>
        <p:spPr>
          <a:xfrm>
            <a:off x="292121" y="864300"/>
            <a:ext cx="2066306" cy="22444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פער בין דורי- ילדים  שנחשפו לתכנים  </a:t>
            </a:r>
            <a:r>
              <a:rPr lang="he-IL" sz="2400" err="1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טראומתים</a:t>
            </a: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 ולא יכולים לשתף</a:t>
            </a:r>
          </a:p>
        </p:txBody>
      </p:sp>
    </p:spTree>
    <p:extLst>
      <p:ext uri="{BB962C8B-B14F-4D97-AF65-F5344CB8AC3E}">
        <p14:creationId xmlns:p14="http://schemas.microsoft.com/office/powerpoint/2010/main" val="220160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64F242FD-DBDB-055B-6165-D12712723D1E}"/>
              </a:ext>
            </a:extLst>
          </p:cNvPr>
          <p:cNvSpPr/>
          <p:nvPr/>
        </p:nvSpPr>
        <p:spPr>
          <a:xfrm>
            <a:off x="914400" y="2303813"/>
            <a:ext cx="9307830" cy="143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D2E38F90-60BC-AAF4-6C34-9EB1B51E098B}"/>
              </a:ext>
            </a:extLst>
          </p:cNvPr>
          <p:cNvSpPr/>
          <p:nvPr/>
        </p:nvSpPr>
        <p:spPr>
          <a:xfrm>
            <a:off x="4233105" y="0"/>
            <a:ext cx="76161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מה קורה לאלימות בזמן מלחמה</a:t>
            </a:r>
            <a:endParaRPr kumimoji="0" lang="en-IL" sz="4800" b="1" i="0" u="none" strike="noStrike" kern="1200" cap="none" spc="0" normalizeH="0" baseline="0" noProof="0">
              <a:ln w="0"/>
              <a:gradFill>
                <a:gsLst>
                  <a:gs pos="0">
                    <a:srgbClr val="722C8F"/>
                  </a:gs>
                  <a:gs pos="40000">
                    <a:srgbClr val="C00000"/>
                  </a:gs>
                  <a:gs pos="88000">
                    <a:srgbClr val="F0542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1CD628F-0AE2-E1D6-18AE-9DE0CABF958C}"/>
              </a:ext>
            </a:extLst>
          </p:cNvPr>
          <p:cNvSpPr txBox="1"/>
          <p:nvPr/>
        </p:nvSpPr>
        <p:spPr>
          <a:xfrm>
            <a:off x="747394" y="1329143"/>
            <a:ext cx="9631680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F6882C">
                    <a:lumMod val="75000"/>
                  </a:srgbClr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עלייה</a:t>
            </a: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F6882C">
                    <a:lumMod val="75000"/>
                  </a:srgbClr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 </a:t>
            </a: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בהיקף ובחומרה של אלימות בזוגיות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800" b="1">
              <a:solidFill>
                <a:srgbClr val="000000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F6882C">
                    <a:lumMod val="75000"/>
                  </a:srgbClr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ירידה </a:t>
            </a: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בפניה לסיוע </a:t>
            </a:r>
            <a:r>
              <a:rPr lang="he-IL" sz="2800" b="1">
                <a:solidFill>
                  <a:srgbClr val="000000"/>
                </a:solidFill>
                <a:latin typeface="Assistant" pitchFamily="2" charset="-79"/>
                <a:cs typeface="Assistant" pitchFamily="2" charset="-79"/>
              </a:rPr>
              <a:t>בשלבים המוקדמים של המלחמה</a:t>
            </a: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pic>
        <p:nvPicPr>
          <p:cNvPr id="5" name="גרפיקה 4" descr="מגמת עלייה עם מילוי מלא">
            <a:extLst>
              <a:ext uri="{FF2B5EF4-FFF2-40B4-BE49-F238E27FC236}">
                <a16:creationId xmlns:a16="http://schemas.microsoft.com/office/drawing/2014/main" id="{C0D35DC2-07E3-D77E-8006-B0C23AE3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2230" y="921646"/>
            <a:ext cx="1744890" cy="1744890"/>
          </a:xfrm>
          <a:prstGeom prst="rect">
            <a:avLst/>
          </a:prstGeom>
        </p:spPr>
      </p:pic>
      <p:pic>
        <p:nvPicPr>
          <p:cNvPr id="7" name="גרפיקה 6" descr="גרף מגמת ירידה עם מילוי מלא">
            <a:extLst>
              <a:ext uri="{FF2B5EF4-FFF2-40B4-BE49-F238E27FC236}">
                <a16:creationId xmlns:a16="http://schemas.microsoft.com/office/drawing/2014/main" id="{F0E82C23-B6B4-A694-B5E9-49F89A6DF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2230" y="3551360"/>
            <a:ext cx="1744890" cy="174489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F95CF04-1103-CFE4-3F2C-ACF8DE5543A1}"/>
              </a:ext>
            </a:extLst>
          </p:cNvPr>
          <p:cNvSpPr txBox="1"/>
          <p:nvPr/>
        </p:nvSpPr>
        <p:spPr>
          <a:xfrm>
            <a:off x="1056904" y="2351031"/>
            <a:ext cx="916532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בשנת 2002, בסקירת נתונים ב 14 מדינות, נמצא באופן עקבי כי אלימות נגד נשים במשפחה גדלה במהלך מלחמה, ובאופן דרמטי במיוחד לאחריה (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Rehn, &amp; Johnson, 2002</a:t>
            </a: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).</a:t>
            </a:r>
          </a:p>
          <a:p>
            <a:pPr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מגמה זו הכוללת אלימות נגד ילדים, תועדה גם במחקרים מאוחרים יותר ( </a:t>
            </a:r>
            <a:r>
              <a:rPr kumimoji="0" lang="da-DK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Clark et al., 2010; Peterman et al., 2011; Saile et al., 2013  </a:t>
            </a: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).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636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D2E38F90-60BC-AAF4-6C34-9EB1B51E098B}"/>
              </a:ext>
            </a:extLst>
          </p:cNvPr>
          <p:cNvSpPr/>
          <p:nvPr/>
        </p:nvSpPr>
        <p:spPr>
          <a:xfrm>
            <a:off x="567856" y="148501"/>
            <a:ext cx="111508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מאפייני המלחמה</a:t>
            </a:r>
            <a:r>
              <a:rPr lang="he-IL" sz="4800" b="1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latin typeface="Assistant" panose="00000500000000000000" pitchFamily="2" charset="-79"/>
                <a:cs typeface="Assistant" panose="00000500000000000000" pitchFamily="2" charset="-79"/>
              </a:rPr>
              <a:t> וגורמי סיכון לאלימות בזוגיות</a:t>
            </a:r>
            <a:endParaRPr kumimoji="0" lang="en-IL" sz="4800" b="1" i="0" u="none" strike="noStrike" kern="1200" cap="none" spc="0" normalizeH="0" baseline="0" noProof="0">
              <a:ln w="0"/>
              <a:gradFill>
                <a:gsLst>
                  <a:gs pos="0">
                    <a:srgbClr val="722C8F"/>
                  </a:gs>
                  <a:gs pos="40000">
                    <a:srgbClr val="C00000"/>
                  </a:gs>
                  <a:gs pos="88000">
                    <a:srgbClr val="F0542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45ECC99-18D1-E588-E60B-0EB776212612}"/>
              </a:ext>
            </a:extLst>
          </p:cNvPr>
          <p:cNvSpPr/>
          <p:nvPr/>
        </p:nvSpPr>
        <p:spPr>
          <a:xfrm>
            <a:off x="9353313" y="1219202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שבר ברמת הביטחון האישי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51630244-428F-DCEF-43EA-F288B49A881E}"/>
              </a:ext>
            </a:extLst>
          </p:cNvPr>
          <p:cNvSpPr/>
          <p:nvPr/>
        </p:nvSpPr>
        <p:spPr>
          <a:xfrm>
            <a:off x="9353313" y="4525616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פגיעה באמון בכל המערכות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B984DFC4-2061-9E85-24F8-D7BF015A8389}"/>
              </a:ext>
            </a:extLst>
          </p:cNvPr>
          <p:cNvSpPr/>
          <p:nvPr/>
        </p:nvSpPr>
        <p:spPr>
          <a:xfrm>
            <a:off x="304800" y="1219201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אי ודאות גבוהה מאד  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3DB6AA54-8B01-21B5-7253-A31C8E006D46}"/>
              </a:ext>
            </a:extLst>
          </p:cNvPr>
          <p:cNvSpPr/>
          <p:nvPr/>
        </p:nvSpPr>
        <p:spPr>
          <a:xfrm>
            <a:off x="3320971" y="2822712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אי יציבות כלכלית ואבטלה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AB987C4-FB2D-26E4-7A01-00B64918D848}"/>
              </a:ext>
            </a:extLst>
          </p:cNvPr>
          <p:cNvSpPr/>
          <p:nvPr/>
        </p:nvSpPr>
        <p:spPr>
          <a:xfrm>
            <a:off x="304800" y="2822712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העדרות של אחד מבני הזוג 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A415379B-7985-B9A7-8FD7-A50BF0003AE9}"/>
              </a:ext>
            </a:extLst>
          </p:cNvPr>
          <p:cNvSpPr/>
          <p:nvPr/>
        </p:nvSpPr>
        <p:spPr>
          <a:xfrm>
            <a:off x="6337142" y="2822712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פליטות  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158C7EA4-2CD9-238B-D96B-7DE88FCA0CA3}"/>
              </a:ext>
            </a:extLst>
          </p:cNvPr>
          <p:cNvSpPr/>
          <p:nvPr/>
        </p:nvSpPr>
        <p:spPr>
          <a:xfrm>
            <a:off x="3320971" y="4525616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  <a:defRPr/>
            </a:pPr>
            <a:r>
              <a:rPr lang="he-IL" sz="2800">
                <a:solidFill>
                  <a:srgbClr val="000000"/>
                </a:solidFill>
                <a:latin typeface="Assistant" pitchFamily="2" charset="-79"/>
                <a:cs typeface="Assistant" pitchFamily="2" charset="-79"/>
              </a:rPr>
              <a:t>שינויים בטיפול המשטרה </a:t>
            </a:r>
            <a:endParaRPr lang="en-US" sz="2800">
              <a:solidFill>
                <a:srgbClr val="000000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1B1D8376-5F6E-A242-7462-13FB7C79F628}"/>
              </a:ext>
            </a:extLst>
          </p:cNvPr>
          <p:cNvSpPr/>
          <p:nvPr/>
        </p:nvSpPr>
        <p:spPr>
          <a:xfrm>
            <a:off x="304800" y="4525616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עלייה גדולה בכמות הנשק 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0A908368-CBFD-C438-A802-B8D208012C8D}"/>
              </a:ext>
            </a:extLst>
          </p:cNvPr>
          <p:cNvSpPr/>
          <p:nvPr/>
        </p:nvSpPr>
        <p:spPr>
          <a:xfrm>
            <a:off x="6337142" y="1219201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שאלות של זהות 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7769D414-E832-566F-E0D6-A3F9FDD26CEE}"/>
              </a:ext>
            </a:extLst>
          </p:cNvPr>
          <p:cNvSpPr/>
          <p:nvPr/>
        </p:nvSpPr>
        <p:spPr>
          <a:xfrm>
            <a:off x="3320971" y="1219201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אובדנים</a:t>
            </a: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 של אנשים קרובים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C6AE1334-8001-C145-B1A3-772D6312620A}"/>
              </a:ext>
            </a:extLst>
          </p:cNvPr>
          <p:cNvSpPr/>
          <p:nvPr/>
        </p:nvSpPr>
        <p:spPr>
          <a:xfrm>
            <a:off x="9353313" y="2822712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  <a:defRPr/>
            </a:pPr>
            <a:r>
              <a:rPr lang="he-IL" sz="2800">
                <a:solidFill>
                  <a:srgbClr val="000000"/>
                </a:solidFill>
                <a:latin typeface="Assistant" pitchFamily="2" charset="-79"/>
                <a:cs typeface="Assistant" pitchFamily="2" charset="-79"/>
              </a:rPr>
              <a:t>עלייה ברמת מצוקה נפשית</a:t>
            </a:r>
            <a:endParaRPr lang="en-US" sz="2800">
              <a:solidFill>
                <a:srgbClr val="000000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B73A562F-5524-FE5E-AEAD-71F53812067D}"/>
              </a:ext>
            </a:extLst>
          </p:cNvPr>
          <p:cNvSpPr/>
          <p:nvPr/>
        </p:nvSpPr>
        <p:spPr>
          <a:xfrm>
            <a:off x="6337142" y="4525616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ירידה בנגישות למשאבים</a:t>
            </a:r>
          </a:p>
        </p:txBody>
      </p:sp>
    </p:spTree>
    <p:extLst>
      <p:ext uri="{BB962C8B-B14F-4D97-AF65-F5344CB8AC3E}">
        <p14:creationId xmlns:p14="http://schemas.microsoft.com/office/powerpoint/2010/main" val="343844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לבן 25">
            <a:extLst>
              <a:ext uri="{FF2B5EF4-FFF2-40B4-BE49-F238E27FC236}">
                <a16:creationId xmlns:a16="http://schemas.microsoft.com/office/drawing/2014/main" id="{3D277836-6289-05F8-AA70-F7F4CA28378C}"/>
              </a:ext>
            </a:extLst>
          </p:cNvPr>
          <p:cNvSpPr/>
          <p:nvPr/>
        </p:nvSpPr>
        <p:spPr>
          <a:xfrm>
            <a:off x="473334" y="3940913"/>
            <a:ext cx="3330040" cy="1361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F961231D-8087-56F2-DCCB-EB8B5D5BDDC5}"/>
              </a:ext>
            </a:extLst>
          </p:cNvPr>
          <p:cNvSpPr/>
          <p:nvPr/>
        </p:nvSpPr>
        <p:spPr>
          <a:xfrm>
            <a:off x="8388625" y="4000888"/>
            <a:ext cx="3330040" cy="1361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9B365A66-1AEE-29EE-8BCF-8914A77AA10C}"/>
              </a:ext>
            </a:extLst>
          </p:cNvPr>
          <p:cNvSpPr/>
          <p:nvPr/>
        </p:nvSpPr>
        <p:spPr>
          <a:xfrm>
            <a:off x="8383933" y="1713545"/>
            <a:ext cx="3330040" cy="1361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308828E5-C28E-49CF-740A-F38EC15B93AE}"/>
              </a:ext>
            </a:extLst>
          </p:cNvPr>
          <p:cNvSpPr/>
          <p:nvPr/>
        </p:nvSpPr>
        <p:spPr>
          <a:xfrm>
            <a:off x="507376" y="1696278"/>
            <a:ext cx="3330040" cy="1361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8D4C3BDC-9E9F-6974-F36F-EF84B6833920}"/>
              </a:ext>
            </a:extLst>
          </p:cNvPr>
          <p:cNvSpPr/>
          <p:nvPr/>
        </p:nvSpPr>
        <p:spPr>
          <a:xfrm>
            <a:off x="7704425" y="148501"/>
            <a:ext cx="40142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רגע לפני ה 7/10</a:t>
            </a:r>
            <a:endParaRPr kumimoji="0" lang="en-IL" sz="4800" b="1" i="0" u="none" strike="noStrike" kern="1200" cap="none" spc="0" normalizeH="0" baseline="0" noProof="0">
              <a:ln w="0"/>
              <a:gradFill>
                <a:gsLst>
                  <a:gs pos="0">
                    <a:srgbClr val="722C8F"/>
                  </a:gs>
                  <a:gs pos="40000">
                    <a:srgbClr val="C00000"/>
                  </a:gs>
                  <a:gs pos="88000">
                    <a:srgbClr val="F0542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A8CD9C2-7AE8-3221-8892-CE77048AE70B}"/>
              </a:ext>
            </a:extLst>
          </p:cNvPr>
          <p:cNvSpPr txBox="1"/>
          <p:nvPr/>
        </p:nvSpPr>
        <p:spPr>
          <a:xfrm>
            <a:off x="8388626" y="1073429"/>
            <a:ext cx="31407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>
                <a:ln>
                  <a:noFill/>
                </a:ln>
                <a:solidFill>
                  <a:srgbClr val="722B8F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רצף החוסן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AE027A6-CB83-94AA-99BE-F77340B21E18}"/>
              </a:ext>
            </a:extLst>
          </p:cNvPr>
          <p:cNvSpPr txBox="1"/>
          <p:nvPr/>
        </p:nvSpPr>
        <p:spPr>
          <a:xfrm>
            <a:off x="8388625" y="3357191"/>
            <a:ext cx="31407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>
                <a:ln>
                  <a:noFill/>
                </a:ln>
                <a:solidFill>
                  <a:srgbClr val="722B8F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רצף האלימות</a:t>
            </a:r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7BF6561C-310D-1872-CB09-D1822F99B50F}"/>
              </a:ext>
            </a:extLst>
          </p:cNvPr>
          <p:cNvCxnSpPr>
            <a:cxnSpLocks/>
          </p:cNvCxnSpPr>
          <p:nvPr/>
        </p:nvCxnSpPr>
        <p:spPr>
          <a:xfrm flipH="1">
            <a:off x="4174435" y="2292627"/>
            <a:ext cx="3960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73F65C78-ADC9-5AF3-12D3-7B2A30A6E830}"/>
              </a:ext>
            </a:extLst>
          </p:cNvPr>
          <p:cNvCxnSpPr>
            <a:cxnSpLocks/>
          </p:cNvCxnSpPr>
          <p:nvPr/>
        </p:nvCxnSpPr>
        <p:spPr>
          <a:xfrm flipH="1">
            <a:off x="4174435" y="4432850"/>
            <a:ext cx="3960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8D5C68C-95CE-609D-A61C-3649B54E50E3}"/>
              </a:ext>
            </a:extLst>
          </p:cNvPr>
          <p:cNvSpPr txBox="1"/>
          <p:nvPr/>
        </p:nvSpPr>
        <p:spPr>
          <a:xfrm>
            <a:off x="732664" y="1802296"/>
            <a:ext cx="291547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מיעוט משאבים; תלות גבוהה; מיעוט מקורות תמיכה;  היעדר היכרות עם מענים; הימנעות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5ADA8C4-6B5C-F9A1-5773-B8BC2AC2A823}"/>
              </a:ext>
            </a:extLst>
          </p:cNvPr>
          <p:cNvSpPr txBox="1"/>
          <p:nvPr/>
        </p:nvSpPr>
        <p:spPr>
          <a:xfrm>
            <a:off x="8254684" y="1819563"/>
            <a:ext cx="348532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ריבוי משאבים, גמישות בהתמודדות עם קונפליקט, מערכות תמיכה משפחתיות וחברתיות 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3BECB06-6FDB-E103-AEB0-6F995197F7C0}"/>
              </a:ext>
            </a:extLst>
          </p:cNvPr>
          <p:cNvSpPr txBox="1"/>
          <p:nvPr/>
        </p:nvSpPr>
        <p:spPr>
          <a:xfrm>
            <a:off x="8613913" y="3997307"/>
            <a:ext cx="30281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אין אלימות בזוגיות, התמודדות עם קונפליקטים בעזרת מיומנויות תקשורת;  תוקפנות בתחום הסביר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984258D-47A1-CBBD-0917-568B133A9CF8}"/>
              </a:ext>
            </a:extLst>
          </p:cNvPr>
          <p:cNvSpPr txBox="1"/>
          <p:nvPr/>
        </p:nvSpPr>
        <p:spPr>
          <a:xfrm>
            <a:off x="775253" y="3959710"/>
            <a:ext cx="30281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אלימות חמורה רפטטיבית, ייתכן איום ממשי לחיים, מחשבות על פרידה ועזיבה, חלקם מטופלים, רובם לא </a:t>
            </a:r>
          </a:p>
        </p:txBody>
      </p:sp>
    </p:spTree>
    <p:extLst>
      <p:ext uri="{BB962C8B-B14F-4D97-AF65-F5344CB8AC3E}">
        <p14:creationId xmlns:p14="http://schemas.microsoft.com/office/powerpoint/2010/main" val="327954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D2E38F90-60BC-AAF4-6C34-9EB1B51E098B}"/>
              </a:ext>
            </a:extLst>
          </p:cNvPr>
          <p:cNvSpPr/>
          <p:nvPr/>
        </p:nvSpPr>
        <p:spPr>
          <a:xfrm>
            <a:off x="7816795" y="0"/>
            <a:ext cx="41152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מה קורה לנשים?</a:t>
            </a:r>
            <a:endParaRPr kumimoji="0" lang="en-IL" sz="4800" b="1" i="0" u="none" strike="noStrike" kern="1200" cap="none" spc="0" normalizeH="0" baseline="0" noProof="0">
              <a:ln w="0"/>
              <a:gradFill>
                <a:gsLst>
                  <a:gs pos="0">
                    <a:srgbClr val="722C8F"/>
                  </a:gs>
                  <a:gs pos="40000">
                    <a:srgbClr val="C00000"/>
                  </a:gs>
                  <a:gs pos="88000">
                    <a:srgbClr val="F0542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D35D1310-FAD4-793F-89C9-137E3F17729A}"/>
              </a:ext>
            </a:extLst>
          </p:cNvPr>
          <p:cNvSpPr/>
          <p:nvPr/>
        </p:nvSpPr>
        <p:spPr>
          <a:xfrm>
            <a:off x="4945531" y="906313"/>
            <a:ext cx="2625508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המשך תפקוד פיזי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B2DCFABF-C9F5-1F1B-023C-1D2D947FDEB3}"/>
              </a:ext>
            </a:extLst>
          </p:cNvPr>
          <p:cNvSpPr/>
          <p:nvPr/>
        </p:nvSpPr>
        <p:spPr>
          <a:xfrm>
            <a:off x="8655209" y="906313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שמירה על חוסן  רגשי של הבית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770EDD54-8E1F-F31D-6F10-B6E2E1C919F4}"/>
              </a:ext>
            </a:extLst>
          </p:cNvPr>
          <p:cNvSpPr/>
          <p:nvPr/>
        </p:nvSpPr>
        <p:spPr>
          <a:xfrm>
            <a:off x="1239009" y="3015733"/>
            <a:ext cx="2623930" cy="1669772"/>
          </a:xfrm>
          <a:prstGeom prst="roundRect">
            <a:avLst/>
          </a:prstGeom>
          <a:solidFill>
            <a:schemeClr val="bg2"/>
          </a:solidFill>
          <a:ln w="38100" cmpd="thickThin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המנעות</a:t>
            </a: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 משיתוף סימני מצוקה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D435900E-7F4E-9701-8524-359C46EDD1D5}"/>
              </a:ext>
            </a:extLst>
          </p:cNvPr>
          <p:cNvSpPr/>
          <p:nvPr/>
        </p:nvSpPr>
        <p:spPr>
          <a:xfrm>
            <a:off x="1237431" y="906313"/>
            <a:ext cx="2623930" cy="1113182"/>
          </a:xfrm>
          <a:prstGeom prst="roundRect">
            <a:avLst/>
          </a:prstGeom>
          <a:solidFill>
            <a:schemeClr val="bg1"/>
          </a:solidFill>
          <a:ln w="38100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תיעדוף מקום עבודת בן הזוג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34613D59-3DB9-030B-7B0B-AC774614C773}"/>
              </a:ext>
            </a:extLst>
          </p:cNvPr>
          <p:cNvSpPr/>
          <p:nvPr/>
        </p:nvSpPr>
        <p:spPr>
          <a:xfrm>
            <a:off x="8655209" y="3004977"/>
            <a:ext cx="2623930" cy="1669772"/>
          </a:xfrm>
          <a:prstGeom prst="roundRect">
            <a:avLst/>
          </a:prstGeom>
          <a:solidFill>
            <a:schemeClr val="bg2"/>
          </a:solidFill>
          <a:ln w="38100" cmpd="thickThin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גם אם  את סובלת-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תמשיכי הלאה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4F3DBE66-8296-0617-E9A1-2AE2EB63D6FE}"/>
              </a:ext>
            </a:extLst>
          </p:cNvPr>
          <p:cNvSpPr/>
          <p:nvPr/>
        </p:nvSpPr>
        <p:spPr>
          <a:xfrm>
            <a:off x="4947109" y="3004977"/>
            <a:ext cx="2623930" cy="1669772"/>
          </a:xfrm>
          <a:prstGeom prst="roundRect">
            <a:avLst/>
          </a:prstGeom>
          <a:solidFill>
            <a:schemeClr val="bg2"/>
          </a:solidFill>
          <a:ln w="38100" cmpd="thickThin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זה הזמן להכיל את הגבר</a:t>
            </a: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508FAC1-2C76-2EC0-3A7C-084457C9DB7E}"/>
              </a:ext>
            </a:extLst>
          </p:cNvPr>
          <p:cNvSpPr/>
          <p:nvPr/>
        </p:nvSpPr>
        <p:spPr>
          <a:xfrm>
            <a:off x="3762668" y="2264191"/>
            <a:ext cx="46666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דפוסי התמודדות של נפגעות</a:t>
            </a:r>
            <a:endParaRPr kumimoji="0" lang="en-IL" sz="3200" b="1" i="0" u="none" strike="noStrike" kern="1200" cap="none" spc="0" normalizeH="0" baseline="0" noProof="0">
              <a:ln w="0"/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מלבן: פינות מעוגלות 4">
            <a:extLst>
              <a:ext uri="{FF2B5EF4-FFF2-40B4-BE49-F238E27FC236}">
                <a16:creationId xmlns:a16="http://schemas.microsoft.com/office/drawing/2014/main" id="{A11AE9B2-6B7D-2FD2-F716-8977DA032C15}"/>
              </a:ext>
            </a:extLst>
          </p:cNvPr>
          <p:cNvSpPr txBox="1"/>
          <p:nvPr/>
        </p:nvSpPr>
        <p:spPr>
          <a:xfrm>
            <a:off x="877505" y="5033888"/>
            <a:ext cx="10761562" cy="550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bg2"/>
                </a:solidFill>
                <a:latin typeface="Assistant" pitchFamily="2" charset="-79"/>
                <a:cs typeface="Assistant" pitchFamily="2" charset="-79"/>
              </a:rPr>
              <a:t>נשים מועדות פי 6 למצוקה פוסט טראומטית בהשוואה לגברים בחשיפה לאותו אירוע</a:t>
            </a:r>
            <a:endParaRPr lang="en-US" sz="2800">
              <a:solidFill>
                <a:schemeClr val="bg2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59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D2E38F90-60BC-AAF4-6C34-9EB1B51E098B}"/>
              </a:ext>
            </a:extLst>
          </p:cNvPr>
          <p:cNvSpPr/>
          <p:nvPr/>
        </p:nvSpPr>
        <p:spPr>
          <a:xfrm>
            <a:off x="7358176" y="148501"/>
            <a:ext cx="43604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מה קורה לגברים?</a:t>
            </a:r>
            <a:endParaRPr kumimoji="0" lang="en-IL" sz="4800" b="1" i="0" u="none" strike="noStrike" kern="1200" cap="none" spc="0" normalizeH="0" baseline="0" noProof="0">
              <a:ln w="0"/>
              <a:gradFill>
                <a:gsLst>
                  <a:gs pos="0">
                    <a:srgbClr val="722C8F"/>
                  </a:gs>
                  <a:gs pos="40000">
                    <a:srgbClr val="C00000"/>
                  </a:gs>
                  <a:gs pos="88000">
                    <a:srgbClr val="F0542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02FB9D3-DE05-03B4-5CDF-2CC1005A67DC}"/>
              </a:ext>
            </a:extLst>
          </p:cNvPr>
          <p:cNvSpPr txBox="1">
            <a:spLocks/>
          </p:cNvSpPr>
          <p:nvPr/>
        </p:nvSpPr>
        <p:spPr>
          <a:xfrm>
            <a:off x="783772" y="1107347"/>
            <a:ext cx="10140408" cy="46433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גברים בסיכון גבוה למצוקה פוסט טראומטית בעקבות הלחימה –נמצאו קשורים פי 3 לאלימות נגד נשים (</a:t>
            </a:r>
            <a:r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(MARCHELL ET AL, 2005</a:t>
            </a:r>
          </a:p>
          <a:p>
            <a:pPr marL="0" indent="0">
              <a:lnSpc>
                <a:spcPct val="110000"/>
              </a:lnSpc>
              <a:buClr>
                <a:prstClr val="black"/>
              </a:buClr>
              <a:buNone/>
              <a:defRPr/>
            </a:pPr>
            <a:r>
              <a:rPr lang="he-IL" cap="all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 הברוטליות נכנסת הביתה</a:t>
            </a:r>
          </a:p>
          <a:p>
            <a:pPr marL="0" indent="0">
              <a:lnSpc>
                <a:spcPct val="110000"/>
              </a:lnSpc>
              <a:buClr>
                <a:prstClr val="black"/>
              </a:buClr>
              <a:buNone/>
              <a:defRPr/>
            </a:pPr>
            <a:r>
              <a:rPr lang="he-IL" cap="all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 פגיעה בגבריות בשל חוסר אונים,  ושיקומה דרך שליטה, במיוחד בקרב גברים עם תפיסות פטריארכליות</a:t>
            </a:r>
          </a:p>
          <a:p>
            <a:pPr marL="0" indent="0">
              <a:lnSpc>
                <a:spcPct val="110000"/>
              </a:lnSpc>
              <a:buClr>
                <a:prstClr val="black"/>
              </a:buClr>
              <a:buNone/>
              <a:defRPr/>
            </a:pPr>
            <a:r>
              <a:rPr lang="he-IL" cap="all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שימוש נרחב יותר באלכוהול וסמים</a:t>
            </a:r>
          </a:p>
          <a:p>
            <a:pPr marL="0" indent="0">
              <a:lnSpc>
                <a:spcPct val="110000"/>
              </a:lnSpc>
              <a:buClr>
                <a:prstClr val="black"/>
              </a:buClr>
              <a:buNone/>
              <a:defRPr/>
            </a:pPr>
            <a:r>
              <a:rPr lang="he-IL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קושי בפנייה לעזרה</a:t>
            </a:r>
          </a:p>
          <a:p>
            <a:pPr marL="0" indent="0">
              <a:lnSpc>
                <a:spcPct val="110000"/>
              </a:lnSpc>
              <a:buClr>
                <a:prstClr val="black"/>
              </a:buClr>
              <a:buNone/>
              <a:defRPr/>
            </a:pPr>
            <a:r>
              <a:rPr lang="he-IL" cap="all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בהעדר משאבים להתמודדות, ויסות החוויה נעשית דרך הזוגיות</a:t>
            </a:r>
          </a:p>
          <a:p>
            <a:pPr marL="0" indent="0">
              <a:lnSpc>
                <a:spcPct val="110000"/>
              </a:lnSpc>
              <a:buNone/>
            </a:pPr>
            <a:endParaRPr lang="he-IL" sz="170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49E7C1BB-C2B1-076E-54E2-CEB0CB2319F4}"/>
              </a:ext>
            </a:extLst>
          </p:cNvPr>
          <p:cNvSpPr/>
          <p:nvPr/>
        </p:nvSpPr>
        <p:spPr>
          <a:xfrm>
            <a:off x="11103429" y="1282536"/>
            <a:ext cx="320633" cy="2137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B143EE8-629D-CC43-BD68-E9462576D8BE}"/>
              </a:ext>
            </a:extLst>
          </p:cNvPr>
          <p:cNvSpPr/>
          <p:nvPr/>
        </p:nvSpPr>
        <p:spPr>
          <a:xfrm>
            <a:off x="11103429" y="2349336"/>
            <a:ext cx="320633" cy="2137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B4AA3F2F-0C8F-AE26-D79C-EE7A45A45885}"/>
              </a:ext>
            </a:extLst>
          </p:cNvPr>
          <p:cNvSpPr/>
          <p:nvPr/>
        </p:nvSpPr>
        <p:spPr>
          <a:xfrm>
            <a:off x="11103429" y="2978728"/>
            <a:ext cx="320633" cy="2137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FE3096FF-EA7F-29E8-0179-4E0D083A3B39}"/>
              </a:ext>
            </a:extLst>
          </p:cNvPr>
          <p:cNvSpPr/>
          <p:nvPr/>
        </p:nvSpPr>
        <p:spPr>
          <a:xfrm>
            <a:off x="11103429" y="3999899"/>
            <a:ext cx="320633" cy="2137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9384E63F-12DF-69D3-CDE2-A14ADA7C202D}"/>
              </a:ext>
            </a:extLst>
          </p:cNvPr>
          <p:cNvSpPr/>
          <p:nvPr/>
        </p:nvSpPr>
        <p:spPr>
          <a:xfrm>
            <a:off x="11103429" y="4629291"/>
            <a:ext cx="320633" cy="2137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551316AB-9038-A076-679D-8FA60DE41FBA}"/>
              </a:ext>
            </a:extLst>
          </p:cNvPr>
          <p:cNvSpPr/>
          <p:nvPr/>
        </p:nvSpPr>
        <p:spPr>
          <a:xfrm>
            <a:off x="11103429" y="5246809"/>
            <a:ext cx="320633" cy="2137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937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7F7FE732-C0C6-CBFC-6630-6E5C5DCD835D}"/>
              </a:ext>
            </a:extLst>
          </p:cNvPr>
          <p:cNvSpPr/>
          <p:nvPr/>
        </p:nvSpPr>
        <p:spPr>
          <a:xfrm>
            <a:off x="7455960" y="148501"/>
            <a:ext cx="42627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מה קורה לילדים?</a:t>
            </a:r>
            <a:endParaRPr kumimoji="0" lang="en-IL" sz="4800" b="1" i="0" u="none" strike="noStrike" kern="1200" cap="none" spc="0" normalizeH="0" baseline="0" noProof="0">
              <a:ln w="0"/>
              <a:gradFill>
                <a:gsLst>
                  <a:gs pos="0">
                    <a:srgbClr val="722C8F"/>
                  </a:gs>
                  <a:gs pos="40000">
                    <a:srgbClr val="C00000"/>
                  </a:gs>
                  <a:gs pos="88000">
                    <a:srgbClr val="F0542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B76EA35-F7B8-7ECC-C193-65E162EB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95" y="4365104"/>
            <a:ext cx="2420281" cy="126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D92210BA-A0F8-95EC-2AD8-25402E59D907}"/>
              </a:ext>
            </a:extLst>
          </p:cNvPr>
          <p:cNvCxnSpPr/>
          <p:nvPr/>
        </p:nvCxnSpPr>
        <p:spPr>
          <a:xfrm>
            <a:off x="2818717" y="4005064"/>
            <a:ext cx="72004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id="{CDB9C45B-20FB-E433-EE14-794A72228DA5}"/>
              </a:ext>
            </a:extLst>
          </p:cNvPr>
          <p:cNvSpPr txBox="1"/>
          <p:nvPr/>
        </p:nvSpPr>
        <p:spPr>
          <a:xfrm>
            <a:off x="8615529" y="3047792"/>
            <a:ext cx="1620180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דחק התפתחותי 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DB13BCF-5E0D-8233-BB36-8428B2477D53}"/>
              </a:ext>
            </a:extLst>
          </p:cNvPr>
          <p:cNvSpPr txBox="1"/>
          <p:nvPr/>
        </p:nvSpPr>
        <p:spPr>
          <a:xfrm>
            <a:off x="4943121" y="2993802"/>
            <a:ext cx="2304256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דחק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"שעולה ביוקר" 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1F567A9-69D3-3FBD-736F-21B1A5185A31}"/>
              </a:ext>
            </a:extLst>
          </p:cNvPr>
          <p:cNvSpPr txBox="1"/>
          <p:nvPr/>
        </p:nvSpPr>
        <p:spPr>
          <a:xfrm>
            <a:off x="1725974" y="3030668"/>
            <a:ext cx="2112235" cy="70788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דחק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טראומטי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68E3AE2-B0D0-BD60-51FA-834BBDF7F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74" y="4365104"/>
            <a:ext cx="270607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Image result for ‫גירושין‬‎">
            <a:extLst>
              <a:ext uri="{FF2B5EF4-FFF2-40B4-BE49-F238E27FC236}">
                <a16:creationId xmlns:a16="http://schemas.microsoft.com/office/drawing/2014/main" id="{00BFB0D6-599C-DB6A-4C37-B955CE4C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89" y="4365104"/>
            <a:ext cx="2414088" cy="12928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54FE2CC-9717-A69C-7D75-3B954CCAD5F0}"/>
              </a:ext>
            </a:extLst>
          </p:cNvPr>
          <p:cNvSpPr txBox="1"/>
          <p:nvPr/>
        </p:nvSpPr>
        <p:spPr>
          <a:xfrm>
            <a:off x="2202810" y="1300405"/>
            <a:ext cx="8032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ילדים נפגעי אלימות הם ילדים נפגעי טראומה 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מלחמה ואלימות הן הצטלבות של טראומה קולקטיבית ואישית  </a:t>
            </a:r>
          </a:p>
        </p:txBody>
      </p:sp>
    </p:spTree>
    <p:extLst>
      <p:ext uri="{BB962C8B-B14F-4D97-AF65-F5344CB8AC3E}">
        <p14:creationId xmlns:p14="http://schemas.microsoft.com/office/powerpoint/2010/main" val="114920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D2E38F90-60BC-AAF4-6C34-9EB1B51E098B}"/>
              </a:ext>
            </a:extLst>
          </p:cNvPr>
          <p:cNvSpPr/>
          <p:nvPr/>
        </p:nvSpPr>
        <p:spPr>
          <a:xfrm>
            <a:off x="1481567" y="148501"/>
            <a:ext cx="102370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משמעויות להתמודדות עם אלימות בזוגיות </a:t>
            </a:r>
            <a:endParaRPr kumimoji="0" lang="en-IL" sz="4800" b="1" i="0" u="none" strike="noStrike" kern="1200" cap="none" spc="0" normalizeH="0" baseline="0" noProof="0">
              <a:ln w="0"/>
              <a:gradFill>
                <a:gsLst>
                  <a:gs pos="0">
                    <a:srgbClr val="722C8F"/>
                  </a:gs>
                  <a:gs pos="40000">
                    <a:srgbClr val="C00000"/>
                  </a:gs>
                  <a:gs pos="88000">
                    <a:srgbClr val="F0542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BA77956-470E-E1A1-8822-4D69B4350764}"/>
              </a:ext>
            </a:extLst>
          </p:cNvPr>
          <p:cNvSpPr txBox="1"/>
          <p:nvPr/>
        </p:nvSpPr>
        <p:spPr>
          <a:xfrm>
            <a:off x="-1731943" y="1646975"/>
            <a:ext cx="11017625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יותר ויותר אינטראקציות של לחץ וסטרס, שמסלימות לאלימות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נורמליזציה של אלימות וכעס בגלל המצב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האישה מקטינה את השפעת האלימות עליה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קושי טכני בנגישות לעזרה – ניתוק מקורות העזרה</a:t>
            </a:r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D46302DD-5A95-EBD6-98DB-3CC13CB4BE32}"/>
              </a:ext>
            </a:extLst>
          </p:cNvPr>
          <p:cNvCxnSpPr/>
          <p:nvPr/>
        </p:nvCxnSpPr>
        <p:spPr>
          <a:xfrm>
            <a:off x="9925878" y="1630017"/>
            <a:ext cx="0" cy="3193774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00C155BB-3999-B1A3-B001-45497C68B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208" y="2427434"/>
            <a:ext cx="1533927" cy="15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C3407F90-7DC1-4617-8E4F-1F06E1005A39}"/>
              </a:ext>
            </a:extLst>
          </p:cNvPr>
          <p:cNvSpPr/>
          <p:nvPr/>
        </p:nvSpPr>
        <p:spPr>
          <a:xfrm>
            <a:off x="510638" y="3831509"/>
            <a:ext cx="10839891" cy="1524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BF261C4-7BFC-C88B-331B-C3587B6A8BC6}"/>
              </a:ext>
            </a:extLst>
          </p:cNvPr>
          <p:cNvSpPr/>
          <p:nvPr/>
        </p:nvSpPr>
        <p:spPr>
          <a:xfrm>
            <a:off x="510638" y="2486413"/>
            <a:ext cx="10839891" cy="1214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9420CBF8-32B0-0515-CABA-63EDA101F2AA}"/>
              </a:ext>
            </a:extLst>
          </p:cNvPr>
          <p:cNvSpPr/>
          <p:nvPr/>
        </p:nvSpPr>
        <p:spPr>
          <a:xfrm>
            <a:off x="510639" y="1125091"/>
            <a:ext cx="10839891" cy="1214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D2E38F90-60BC-AAF4-6C34-9EB1B51E098B}"/>
              </a:ext>
            </a:extLst>
          </p:cNvPr>
          <p:cNvSpPr/>
          <p:nvPr/>
        </p:nvSpPr>
        <p:spPr>
          <a:xfrm>
            <a:off x="3977442" y="148501"/>
            <a:ext cx="7741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>
                <a:ln w="0"/>
                <a:gradFill>
                  <a:gsLst>
                    <a:gs pos="0">
                      <a:srgbClr val="722C8F"/>
                    </a:gs>
                    <a:gs pos="40000">
                      <a:srgbClr val="C00000"/>
                    </a:gs>
                    <a:gs pos="88000">
                      <a:srgbClr val="F0542B"/>
                    </a:gs>
                  </a:gsLst>
                  <a:lin ang="10800000" scaled="0"/>
                </a:gradFill>
                <a:effectLst/>
                <a:uLnTx/>
                <a:uFillTx/>
                <a:latin typeface="Assistant" panose="00000500000000000000" pitchFamily="2" charset="-79"/>
                <a:ea typeface="+mn-ea"/>
                <a:cs typeface="Assistant" panose="00000500000000000000" pitchFamily="2" charset="-79"/>
              </a:rPr>
              <a:t>מאפיינים ייחודיים בישראל כיום</a:t>
            </a:r>
            <a:endParaRPr kumimoji="0" lang="en-IL" sz="4800" b="1" i="0" u="none" strike="noStrike" kern="1200" cap="none" spc="0" normalizeH="0" baseline="0" noProof="0">
              <a:ln w="0"/>
              <a:gradFill>
                <a:gsLst>
                  <a:gs pos="0">
                    <a:srgbClr val="722C8F"/>
                  </a:gs>
                  <a:gs pos="40000">
                    <a:srgbClr val="C00000"/>
                  </a:gs>
                  <a:gs pos="88000">
                    <a:srgbClr val="F0542B"/>
                  </a:gs>
                </a:gsLst>
                <a:lin ang="1080000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C3884257-EBC4-AAC0-E721-5D4B8C8C5BF3}"/>
              </a:ext>
            </a:extLst>
          </p:cNvPr>
          <p:cNvSpPr txBox="1">
            <a:spLocks/>
          </p:cNvSpPr>
          <p:nvPr/>
        </p:nvSpPr>
        <p:spPr>
          <a:xfrm>
            <a:off x="391886" y="1125091"/>
            <a:ext cx="10839891" cy="51176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2400" err="1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מגיפת</a:t>
            </a: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 הקורונה, על השלכותיה ברמה הנפשית, משפחתית, וכלכלית, הביאה לעלייה ברמת האלימות במשפחה.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המחאה נגד הרפורמה המשפטית גרמה לאובדן אמון של חלק מהציבור במוסדות השלטון והמשטרה.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תושבי העוטף - נפגעי המעגל הראשון-</a:t>
            </a:r>
            <a:r>
              <a:rPr lang="he-IL" sz="2400" b="1" cap="all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פגיעה זהותית</a:t>
            </a: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, רמת מצוקה עמוקה, </a:t>
            </a:r>
            <a:r>
              <a:rPr lang="he-IL" sz="2400" err="1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ואובדנים</a:t>
            </a:r>
            <a:r>
              <a:rPr lang="he-IL" sz="240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 רבים עלולים להיווצר חשבונות בין בני זוג על התנהלות באירוע, ומתח במשפחה ובקהילות מתוך הצורך לקבל החלטות בהמשך.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12CEBBE4-2E36-7CFC-057A-21876D994162}"/>
              </a:ext>
            </a:extLst>
          </p:cNvPr>
          <p:cNvSpPr/>
          <p:nvPr/>
        </p:nvSpPr>
        <p:spPr>
          <a:xfrm>
            <a:off x="11362409" y="1125091"/>
            <a:ext cx="216000" cy="1213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63BB2DA0-F70E-F3B5-55D2-5FEF6DE12CF4}"/>
              </a:ext>
            </a:extLst>
          </p:cNvPr>
          <p:cNvSpPr/>
          <p:nvPr/>
        </p:nvSpPr>
        <p:spPr>
          <a:xfrm>
            <a:off x="11358486" y="2486413"/>
            <a:ext cx="216000" cy="1213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EF4C0940-1A97-C08A-A657-05080A6CE6C3}"/>
              </a:ext>
            </a:extLst>
          </p:cNvPr>
          <p:cNvSpPr/>
          <p:nvPr/>
        </p:nvSpPr>
        <p:spPr>
          <a:xfrm>
            <a:off x="11358486" y="3831508"/>
            <a:ext cx="216000" cy="152426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2026774"/>
      </p:ext>
    </p:extLst>
  </p:cSld>
  <p:clrMapOvr>
    <a:masterClrMapping/>
  </p:clrMapOvr>
</p:sld>
</file>

<file path=ppt/theme/theme1.xml><?xml version="1.0" encoding="utf-8"?>
<a:theme xmlns:a="http://schemas.openxmlformats.org/drawingml/2006/main" name="2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התאמה אישית 6">
      <a:dk1>
        <a:srgbClr val="FFFFFF"/>
      </a:dk1>
      <a:lt1>
        <a:srgbClr val="FFFFFF"/>
      </a:lt1>
      <a:dk2>
        <a:srgbClr val="BB2025"/>
      </a:dk2>
      <a:lt2>
        <a:srgbClr val="722B8F"/>
      </a:lt2>
      <a:accent1>
        <a:srgbClr val="F6882C"/>
      </a:accent1>
      <a:accent2>
        <a:srgbClr val="F0542A"/>
      </a:accent2>
      <a:accent3>
        <a:srgbClr val="000000"/>
      </a:accent3>
      <a:accent4>
        <a:srgbClr val="003237"/>
      </a:accent4>
      <a:accent5>
        <a:srgbClr val="D0D3C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התאמה אישית 6">
      <a:dk1>
        <a:srgbClr val="FFFFFF"/>
      </a:dk1>
      <a:lt1>
        <a:srgbClr val="FFFFFF"/>
      </a:lt1>
      <a:dk2>
        <a:srgbClr val="BB2025"/>
      </a:dk2>
      <a:lt2>
        <a:srgbClr val="722B8F"/>
      </a:lt2>
      <a:accent1>
        <a:srgbClr val="F6882C"/>
      </a:accent1>
      <a:accent2>
        <a:srgbClr val="F0542A"/>
      </a:accent2>
      <a:accent3>
        <a:srgbClr val="000000"/>
      </a:accent3>
      <a:accent4>
        <a:srgbClr val="003237"/>
      </a:accent4>
      <a:accent5>
        <a:srgbClr val="D0D3C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294df7-b90e-4fb0-a4dd-d32f6350137f">
      <UserInfo>
        <DisplayName>Yasmin Rubin-Cooper</DisplayName>
        <AccountId>78</AccountId>
        <AccountType/>
      </UserInfo>
    </SharedWithUsers>
    <TaxCatchAll xmlns="57294df7-b90e-4fb0-a4dd-d32f6350137f" xsi:nil="true"/>
    <lcf76f155ced4ddcb4097134ff3c332f xmlns="338b2181-a17d-4a57-835b-e91cd84a2b9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ED4D91A11DED50468C197137F26C7760" ma:contentTypeVersion="14" ma:contentTypeDescription="צור מסמך חדש." ma:contentTypeScope="" ma:versionID="b71b9522cf4cf3b3a1b3e790821b5898">
  <xsd:schema xmlns:xsd="http://www.w3.org/2001/XMLSchema" xmlns:xs="http://www.w3.org/2001/XMLSchema" xmlns:p="http://schemas.microsoft.com/office/2006/metadata/properties" xmlns:ns2="338b2181-a17d-4a57-835b-e91cd84a2b9e" xmlns:ns3="57294df7-b90e-4fb0-a4dd-d32f6350137f" targetNamespace="http://schemas.microsoft.com/office/2006/metadata/properties" ma:root="true" ma:fieldsID="e1deff0f293651a3a19a50f4d5617dce" ns2:_="" ns3:_="">
    <xsd:import namespace="338b2181-a17d-4a57-835b-e91cd84a2b9e"/>
    <xsd:import namespace="57294df7-b90e-4fb0-a4dd-d32f635013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b2181-a17d-4a57-835b-e91cd84a2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תגיות תמונה" ma:readOnly="false" ma:fieldId="{5cf76f15-5ced-4ddc-b409-7134ff3c332f}" ma:taxonomyMulti="true" ma:sspId="2bb39e75-7c9d-46b9-be15-be60d939c0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94df7-b90e-4fb0-a4dd-d32f635013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844bd43-6e5f-4fb4-b516-f8a110148d45}" ma:internalName="TaxCatchAll" ma:showField="CatchAllData" ma:web="57294df7-b90e-4fb0-a4dd-d32f63501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CB7115-6C91-4457-98BC-AF2F767A3781}">
  <ds:schemaRefs>
    <ds:schemaRef ds:uri="338b2181-a17d-4a57-835b-e91cd84a2b9e"/>
    <ds:schemaRef ds:uri="57294df7-b90e-4fb0-a4dd-d32f635013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116C95-586B-4C1D-9D9A-3554273777CE}">
  <ds:schemaRefs>
    <ds:schemaRef ds:uri="338b2181-a17d-4a57-835b-e91cd84a2b9e"/>
    <ds:schemaRef ds:uri="57294df7-b90e-4fb0-a4dd-d32f635013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197B42-A4B8-4F1E-AA14-B74CE9E7B2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775</Words>
  <Application>Microsoft Office PowerPoint</Application>
  <PresentationFormat>מסך רחב</PresentationFormat>
  <Paragraphs>119</Paragraphs>
  <Slides>14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14</vt:i4>
      </vt:variant>
    </vt:vector>
  </HeadingPairs>
  <TitlesOfParts>
    <vt:vector size="22" baseType="lpstr">
      <vt:lpstr>Arial</vt:lpstr>
      <vt:lpstr>Assistant</vt:lpstr>
      <vt:lpstr>Calibri</vt:lpstr>
      <vt:lpstr>Calibri Light</vt:lpstr>
      <vt:lpstr>Wingdings</vt:lpstr>
      <vt:lpstr>2_עיצוב מותאם אישית</vt:lpstr>
      <vt:lpstr>2_Office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מפגש רשת שותפים - 3</dc:title>
  <dc:creator>Yasmin Rubin-Cooper</dc:creator>
  <cp:lastModifiedBy>Fainy Sukenik</cp:lastModifiedBy>
  <cp:revision>4</cp:revision>
  <cp:lastPrinted>2022-06-30T11:07:54Z</cp:lastPrinted>
  <dcterms:created xsi:type="dcterms:W3CDTF">2022-06-11T16:26:26Z</dcterms:created>
  <dcterms:modified xsi:type="dcterms:W3CDTF">2023-11-29T17:38:13Z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0x010100ED4D91A11DED50468C197137F26C7760</vt:lpwstr>
  </property>
  <property fmtid="{D5CDD505-2E9C-101B-9397-08002B2CF9AE}" pid="3" name="MediaServiceImageTags">
    <vt:lpwstr/>
  </property>
</Properties>
</file>